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7" r:id="rId22"/>
    <p:sldId id="276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1" r:id="rId37"/>
    <p:sldId id="294" r:id="rId38"/>
    <p:sldId id="29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35699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5600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37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580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12270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42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49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52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576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80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42902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DC0D262-0261-47E3-A684-49AE7235F684}" type="datetimeFigureOut">
              <a:rPr lang="zh-TW" altLang="en-US" smtClean="0"/>
              <a:t>2021/3/8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B087B03-611F-4348-83A5-AE5CC354357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51392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tt.cc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://www.ptt.cc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3A833-0637-4264-B59C-89F837CBB2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1790" y="823815"/>
            <a:ext cx="8361229" cy="2098226"/>
          </a:xfrm>
        </p:spPr>
        <p:txBody>
          <a:bodyPr/>
          <a:lstStyle/>
          <a:p>
            <a:r>
              <a:rPr lang="en-US" altLang="zh-TW" b="1" dirty="0"/>
              <a:t>PYTHON</a:t>
            </a:r>
            <a:r>
              <a:rPr lang="zh-TW" altLang="en-US" b="1" dirty="0"/>
              <a:t>爬蟲教學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E1F5D7F-01A5-4B11-9B3C-15206A8F08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8155" y="2864079"/>
            <a:ext cx="2745534" cy="564921"/>
          </a:xfrm>
        </p:spPr>
        <p:txBody>
          <a:bodyPr/>
          <a:lstStyle/>
          <a:p>
            <a:r>
              <a:rPr lang="zh-TW" altLang="en-US" dirty="0"/>
              <a:t>以</a:t>
            </a:r>
            <a:r>
              <a:rPr lang="en-US" altLang="zh-TW" dirty="0"/>
              <a:t>PPT</a:t>
            </a:r>
            <a:r>
              <a:rPr lang="zh-TW" altLang="en-US" dirty="0"/>
              <a:t>八卦版為例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E9D8FC-CBFD-4BEC-B958-4D96DA5070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355" y="4283939"/>
            <a:ext cx="3981450" cy="1143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F467AB5-2136-4E25-B7FB-1B6867295DBD}"/>
              </a:ext>
            </a:extLst>
          </p:cNvPr>
          <p:cNvSpPr txBox="1"/>
          <p:nvPr/>
        </p:nvSpPr>
        <p:spPr>
          <a:xfrm>
            <a:off x="7348397" y="5057607"/>
            <a:ext cx="2998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i="1" dirty="0"/>
              <a:t>4108056018</a:t>
            </a:r>
            <a:r>
              <a:rPr lang="zh-TW" altLang="en-US" b="1" i="1" dirty="0"/>
              <a:t> 資工二 王旻玄</a:t>
            </a:r>
          </a:p>
        </p:txBody>
      </p:sp>
    </p:spTree>
    <p:extLst>
      <p:ext uri="{BB962C8B-B14F-4D97-AF65-F5344CB8AC3E}">
        <p14:creationId xmlns:p14="http://schemas.microsoft.com/office/powerpoint/2010/main" val="643639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 </a:t>
            </a:r>
            <a:endParaRPr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A77514-97FB-4F05-8D6D-40486201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9674957" cy="143576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EC5469-01F8-4E5D-8A24-7754F9811872}"/>
              </a:ext>
            </a:extLst>
          </p:cNvPr>
          <p:cNvSpPr txBox="1"/>
          <p:nvPr/>
        </p:nvSpPr>
        <p:spPr>
          <a:xfrm>
            <a:off x="1295400" y="2967335"/>
            <a:ext cx="1082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我們回頭看第一行的 </a:t>
            </a:r>
            <a:r>
              <a:rPr lang="en-US" altLang="zh-TW" sz="2400" dirty="0">
                <a:solidFill>
                  <a:srgbClr val="FF9900"/>
                </a:solidFill>
              </a:rPr>
              <a:t>“cookie” : “over18=1”</a:t>
            </a:r>
          </a:p>
          <a:p>
            <a:r>
              <a:rPr lang="en-US" altLang="zh-TW" sz="2400" dirty="0"/>
              <a:t>■ </a:t>
            </a:r>
            <a:r>
              <a:rPr lang="zh-TW" altLang="en-US" sz="2400" dirty="0"/>
              <a:t>因為</a:t>
            </a:r>
            <a:r>
              <a:rPr lang="en-US" altLang="zh-TW" sz="2400" dirty="0"/>
              <a:t>PTT</a:t>
            </a:r>
            <a:r>
              <a:rPr lang="zh-TW" altLang="en-US" sz="2400" dirty="0"/>
              <a:t>的八卦版需要滿</a:t>
            </a:r>
            <a:r>
              <a:rPr lang="en-US" altLang="zh-TW" sz="2400" dirty="0"/>
              <a:t>18</a:t>
            </a:r>
            <a:r>
              <a:rPr lang="zh-TW" altLang="en-US" sz="2400" dirty="0"/>
              <a:t>歲才能進入</a:t>
            </a:r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 所以第一次進入時會出現以下的頁面</a:t>
            </a:r>
            <a:endParaRPr lang="en-US" altLang="zh-TW" sz="2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73BF4E9-0CC2-41ED-A400-980FF8A2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234" y="4363576"/>
            <a:ext cx="9098566" cy="210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74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dirty="0">
                <a:solidFill>
                  <a:srgbClr val="FF9900"/>
                </a:solidFill>
              </a:rPr>
              <a:t>“cookie” : “over18=1”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935358-51CA-4ACC-9822-5F93C1974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960" y="2592070"/>
            <a:ext cx="6888480" cy="38747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6395570-418B-403D-B193-DC193795B439}"/>
              </a:ext>
            </a:extLst>
          </p:cNvPr>
          <p:cNvSpPr txBox="1"/>
          <p:nvPr/>
        </p:nvSpPr>
        <p:spPr>
          <a:xfrm>
            <a:off x="1295400" y="1443969"/>
            <a:ext cx="9966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我們開啟開發人員工具，點選</a:t>
            </a:r>
            <a:r>
              <a:rPr lang="en-US" altLang="zh-TW" sz="2400" dirty="0">
                <a:solidFill>
                  <a:srgbClr val="FF0000"/>
                </a:solidFill>
              </a:rPr>
              <a:t>Application-</a:t>
            </a:r>
            <a:r>
              <a:rPr lang="en-US" altLang="zh-TW" sz="2400" dirty="0"/>
              <a:t>&gt;</a:t>
            </a:r>
            <a:r>
              <a:rPr lang="en-US" altLang="zh-TW" sz="2400" dirty="0">
                <a:solidFill>
                  <a:srgbClr val="FF0000"/>
                </a:solidFill>
              </a:rPr>
              <a:t>Cookies-</a:t>
            </a:r>
            <a:r>
              <a:rPr lang="en-US" altLang="zh-TW" sz="2400" dirty="0"/>
              <a:t>&gt;</a:t>
            </a:r>
            <a:r>
              <a:rPr lang="en-US" altLang="zh-TW" sz="2400" dirty="0">
                <a:solidFill>
                  <a:srgbClr val="FF0000"/>
                </a:solidFill>
              </a:rPr>
              <a:t>http://www.ptt.cc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69A7A7-F28F-454C-85EC-EAA8723F198C}"/>
              </a:ext>
            </a:extLst>
          </p:cNvPr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，</a:t>
            </a:r>
          </a:p>
        </p:txBody>
      </p:sp>
    </p:spTree>
    <p:extLst>
      <p:ext uri="{BB962C8B-B14F-4D97-AF65-F5344CB8AC3E}">
        <p14:creationId xmlns:p14="http://schemas.microsoft.com/office/powerpoint/2010/main" val="234573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dirty="0">
                <a:solidFill>
                  <a:srgbClr val="FF9900"/>
                </a:solidFill>
              </a:rPr>
              <a:t>“cookie” : “over18=1”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395570-418B-403D-B193-DC193795B439}"/>
              </a:ext>
            </a:extLst>
          </p:cNvPr>
          <p:cNvSpPr txBox="1"/>
          <p:nvPr/>
        </p:nvSpPr>
        <p:spPr>
          <a:xfrm>
            <a:off x="1320269" y="1219200"/>
            <a:ext cx="9966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點選</a:t>
            </a:r>
            <a:r>
              <a:rPr lang="en-US" altLang="zh-TW" sz="2400" dirty="0"/>
              <a:t>[</a:t>
            </a:r>
            <a:r>
              <a:rPr lang="zh-TW" altLang="en-US" sz="2400" dirty="0"/>
              <a:t>以滿</a:t>
            </a:r>
            <a:r>
              <a:rPr lang="en-US" altLang="zh-TW" sz="2400" dirty="0"/>
              <a:t>18</a:t>
            </a:r>
            <a:r>
              <a:rPr lang="zh-TW" altLang="en-US" sz="2400" dirty="0"/>
              <a:t>歲，進入</a:t>
            </a:r>
            <a:r>
              <a:rPr lang="en-US" altLang="zh-TW" sz="2400" dirty="0"/>
              <a:t>]</a:t>
            </a:r>
            <a:r>
              <a:rPr lang="zh-TW" altLang="en-US" sz="2400" dirty="0"/>
              <a:t>後可發現多了一個</a:t>
            </a:r>
            <a:r>
              <a:rPr lang="en-US" altLang="zh-TW" sz="2400" dirty="0">
                <a:solidFill>
                  <a:srgbClr val="FF9900"/>
                </a:solidFill>
              </a:rPr>
              <a:t>”over18”</a:t>
            </a:r>
            <a:r>
              <a:rPr lang="zh-TW" altLang="en-US" sz="2400" dirty="0"/>
              <a:t>並且</a:t>
            </a:r>
            <a:r>
              <a:rPr lang="en-US" altLang="zh-TW" sz="2400" dirty="0"/>
              <a:t>value = 1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所以只要把這個資料放入</a:t>
            </a:r>
            <a:r>
              <a:rPr lang="en-US" altLang="zh-TW" sz="2400" dirty="0"/>
              <a:t>headers</a:t>
            </a:r>
            <a:r>
              <a:rPr lang="zh-TW" altLang="en-US" sz="2400" dirty="0"/>
              <a:t>就能進來了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69A7A7-F28F-454C-85EC-EAA8723F198C}"/>
              </a:ext>
            </a:extLst>
          </p:cNvPr>
          <p:cNvSpPr/>
          <p:nvPr/>
        </p:nvSpPr>
        <p:spPr>
          <a:xfrm>
            <a:off x="5888251" y="324433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，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48CA7BE-DC48-4EEE-ACD5-86F13C13B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80" y="2262822"/>
            <a:ext cx="8051800" cy="452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08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 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EC5469-01F8-4E5D-8A24-7754F9811872}"/>
              </a:ext>
            </a:extLst>
          </p:cNvPr>
          <p:cNvSpPr txBox="1"/>
          <p:nvPr/>
        </p:nvSpPr>
        <p:spPr>
          <a:xfrm>
            <a:off x="1295401" y="3323541"/>
            <a:ext cx="105105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我們用做好的</a:t>
            </a:r>
            <a:r>
              <a:rPr lang="en-US" altLang="zh-TW" sz="2400" dirty="0" err="1">
                <a:solidFill>
                  <a:srgbClr val="FF5050"/>
                </a:solidFill>
              </a:rPr>
              <a:t>myRequest</a:t>
            </a:r>
            <a:r>
              <a:rPr lang="zh-TW" altLang="en-US" sz="2400" dirty="0"/>
              <a:t>物件</a:t>
            </a:r>
            <a:r>
              <a:rPr lang="en-US" altLang="zh-TW" sz="2400" dirty="0"/>
              <a:t>(</a:t>
            </a:r>
            <a:r>
              <a:rPr lang="zh-TW" altLang="en-US" sz="2400" dirty="0"/>
              <a:t>包含</a:t>
            </a:r>
            <a:r>
              <a:rPr lang="en-US" altLang="zh-TW" sz="2400" dirty="0"/>
              <a:t>headers</a:t>
            </a:r>
            <a:r>
              <a:rPr lang="zh-TW" altLang="en-US" sz="2400" dirty="0"/>
              <a:t>跟</a:t>
            </a:r>
            <a:r>
              <a:rPr lang="en-US" altLang="zh-TW" sz="2400" dirty="0" err="1"/>
              <a:t>url</a:t>
            </a:r>
            <a:r>
              <a:rPr lang="en-US" altLang="zh-TW" sz="2400" dirty="0"/>
              <a:t>)</a:t>
            </a:r>
            <a:r>
              <a:rPr lang="zh-TW" altLang="en-US" sz="2400" dirty="0"/>
              <a:t>去</a:t>
            </a:r>
            <a:r>
              <a:rPr lang="en-US" altLang="zh-TW" sz="2400" dirty="0" err="1">
                <a:solidFill>
                  <a:srgbClr val="0070C0"/>
                </a:solidFill>
              </a:rPr>
              <a:t>urlopen</a:t>
            </a:r>
            <a:r>
              <a:rPr lang="zh-TW" altLang="en-US" sz="2400" dirty="0"/>
              <a:t>，並將取得的資料放入</a:t>
            </a:r>
            <a:r>
              <a:rPr lang="en-US" altLang="zh-TW" sz="2400" dirty="0">
                <a:solidFill>
                  <a:srgbClr val="FF0000"/>
                </a:solidFill>
              </a:rPr>
              <a:t>response</a:t>
            </a:r>
          </a:p>
          <a:p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■ </a:t>
            </a:r>
            <a:r>
              <a:rPr lang="zh-TW" altLang="en-US" sz="2400" dirty="0"/>
              <a:t>再建立</a:t>
            </a:r>
            <a:r>
              <a:rPr lang="en-US" altLang="zh-TW" sz="2400" dirty="0">
                <a:solidFill>
                  <a:srgbClr val="FF0000"/>
                </a:solidFill>
              </a:rPr>
              <a:t>data</a:t>
            </a:r>
            <a:r>
              <a:rPr lang="zh-TW" altLang="en-US" sz="2400" dirty="0"/>
              <a:t>物件把</a:t>
            </a:r>
            <a:r>
              <a:rPr lang="en-US" altLang="zh-TW" sz="2400" dirty="0">
                <a:solidFill>
                  <a:srgbClr val="FF0000"/>
                </a:solidFill>
              </a:rPr>
              <a:t>response</a:t>
            </a:r>
            <a:r>
              <a:rPr lang="zh-TW" altLang="en-US" sz="2400" dirty="0"/>
              <a:t>讀取並解碼的資料放入</a:t>
            </a:r>
            <a:r>
              <a:rPr lang="en-US" altLang="zh-TW" sz="2400" dirty="0">
                <a:solidFill>
                  <a:srgbClr val="FF0000"/>
                </a:solidFill>
              </a:rPr>
              <a:t>data</a:t>
            </a:r>
            <a:r>
              <a:rPr lang="zh-TW" altLang="en-US" sz="2400" dirty="0"/>
              <a:t>中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我們再用</a:t>
            </a:r>
            <a:r>
              <a:rPr lang="en-US" altLang="zh-TW" sz="2400" dirty="0" err="1"/>
              <a:t>BeautifulSoup</a:t>
            </a:r>
            <a:r>
              <a:rPr lang="zh-TW" altLang="en-US" sz="2400" dirty="0"/>
              <a:t>去解析</a:t>
            </a:r>
            <a:r>
              <a:rPr lang="en-US" altLang="zh-TW" sz="2400" dirty="0">
                <a:solidFill>
                  <a:srgbClr val="FF0000"/>
                </a:solidFill>
              </a:rPr>
              <a:t>data</a:t>
            </a:r>
            <a:r>
              <a:rPr lang="zh-TW" altLang="en-US" sz="2400" dirty="0"/>
              <a:t>並放入</a:t>
            </a:r>
            <a:r>
              <a:rPr lang="en-US" altLang="zh-TW" sz="2400" dirty="0">
                <a:solidFill>
                  <a:srgbClr val="FF0000"/>
                </a:solidFill>
              </a:rPr>
              <a:t>root</a:t>
            </a:r>
            <a:r>
              <a:rPr lang="zh-TW" altLang="en-US" sz="2400" dirty="0"/>
              <a:t>物件</a:t>
            </a:r>
            <a:endParaRPr lang="en-US" altLang="zh-TW" sz="2400" dirty="0"/>
          </a:p>
          <a:p>
            <a:r>
              <a:rPr lang="zh-TW" altLang="en-US" sz="2400" dirty="0"/>
              <a:t>   </a:t>
            </a:r>
            <a:r>
              <a:rPr lang="en-US" altLang="zh-TW" sz="2400" dirty="0"/>
              <a:t>(</a:t>
            </a:r>
            <a:r>
              <a:rPr lang="zh-TW" altLang="en-US" sz="2400" dirty="0"/>
              <a:t>我們用</a:t>
            </a:r>
            <a:r>
              <a:rPr lang="en-US" altLang="zh-TW" sz="2400" dirty="0">
                <a:solidFill>
                  <a:srgbClr val="FF9900"/>
                </a:solidFill>
              </a:rPr>
              <a:t>“</a:t>
            </a:r>
            <a:r>
              <a:rPr lang="en-US" altLang="zh-TW" sz="2400" dirty="0" err="1">
                <a:solidFill>
                  <a:srgbClr val="FF9900"/>
                </a:solidFill>
              </a:rPr>
              <a:t>html.parser</a:t>
            </a:r>
            <a:r>
              <a:rPr lang="en-US" altLang="zh-TW" sz="2400" dirty="0">
                <a:solidFill>
                  <a:srgbClr val="FF9900"/>
                </a:solidFill>
              </a:rPr>
              <a:t>”</a:t>
            </a:r>
            <a:r>
              <a:rPr lang="zh-TW" altLang="en-US" sz="2400" dirty="0"/>
              <a:t>這個解析程序來解析</a:t>
            </a:r>
            <a:r>
              <a:rPr lang="en-US" altLang="zh-TW" sz="2400" dirty="0"/>
              <a:t>html)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424E2E9-6FC1-4A08-9D6A-C29296C96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9988244" cy="169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8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 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97AD371-B28F-4CCA-8966-6316B1233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2374264"/>
            <a:ext cx="7691120" cy="432625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9438B9A-5B10-4F7B-B3BF-EC9F02E9ADC6}"/>
              </a:ext>
            </a:extLst>
          </p:cNvPr>
          <p:cNvSpPr txBox="1"/>
          <p:nvPr/>
        </p:nvSpPr>
        <p:spPr>
          <a:xfrm>
            <a:off x="1036320" y="1219200"/>
            <a:ext cx="110626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我們可以去分析原始碼來想辦法去抓取資料</a:t>
            </a:r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我們可以看到每篇文章的資訊</a:t>
            </a:r>
            <a:r>
              <a:rPr lang="en-US" altLang="zh-TW" sz="2400" dirty="0"/>
              <a:t>(</a:t>
            </a:r>
            <a:r>
              <a:rPr lang="zh-TW" altLang="en-US" sz="2400" dirty="0"/>
              <a:t>標題、內文網址</a:t>
            </a:r>
            <a:r>
              <a:rPr lang="en-US" altLang="zh-TW" sz="2400" dirty="0"/>
              <a:t>)</a:t>
            </a:r>
            <a:r>
              <a:rPr lang="zh-TW" altLang="en-US" sz="2400" dirty="0"/>
              <a:t>都在</a:t>
            </a:r>
            <a:r>
              <a:rPr lang="en-US" altLang="zh-TW" sz="2400" dirty="0">
                <a:solidFill>
                  <a:srgbClr val="FF0000"/>
                </a:solidFill>
              </a:rPr>
              <a:t>&lt;div class=“title”&gt;</a:t>
            </a:r>
            <a:r>
              <a:rPr lang="zh-TW" altLang="en-US" sz="2400" dirty="0"/>
              <a:t>這個</a:t>
            </a:r>
            <a:r>
              <a:rPr lang="en-US" altLang="zh-TW" sz="2400" dirty="0"/>
              <a:t>tag</a:t>
            </a:r>
            <a:r>
              <a:rPr lang="zh-TW" altLang="en-US" sz="2400" dirty="0"/>
              <a:t>內</a:t>
            </a:r>
          </a:p>
        </p:txBody>
      </p:sp>
    </p:spTree>
    <p:extLst>
      <p:ext uri="{BB962C8B-B14F-4D97-AF65-F5344CB8AC3E}">
        <p14:creationId xmlns:p14="http://schemas.microsoft.com/office/powerpoint/2010/main" val="403088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24423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57B945-F0E2-4113-AD7D-E3D090B5F07A}"/>
              </a:ext>
            </a:extLst>
          </p:cNvPr>
          <p:cNvSpPr txBox="1"/>
          <p:nvPr/>
        </p:nvSpPr>
        <p:spPr>
          <a:xfrm>
            <a:off x="1295400" y="2682240"/>
            <a:ext cx="9722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所以我們去尋找</a:t>
            </a:r>
            <a:r>
              <a:rPr lang="en-US" altLang="zh-TW" sz="2400" dirty="0">
                <a:solidFill>
                  <a:srgbClr val="FF5050"/>
                </a:solidFill>
              </a:rPr>
              <a:t>root</a:t>
            </a:r>
            <a:r>
              <a:rPr lang="zh-TW" altLang="en-US" sz="2400" dirty="0"/>
              <a:t>中</a:t>
            </a:r>
            <a:r>
              <a:rPr lang="en-US" altLang="zh-TW" sz="2400" dirty="0"/>
              <a:t>(</a:t>
            </a:r>
            <a:r>
              <a:rPr lang="zh-TW" altLang="en-US" sz="2400" dirty="0"/>
              <a:t>解析後的資料</a:t>
            </a:r>
            <a:r>
              <a:rPr lang="en-US" altLang="zh-TW" sz="2400" dirty="0"/>
              <a:t>)</a:t>
            </a:r>
            <a:r>
              <a:rPr lang="zh-TW" altLang="en-US" sz="2400" dirty="0"/>
              <a:t>所有</a:t>
            </a:r>
            <a:r>
              <a:rPr lang="en-US" altLang="zh-TW" sz="2400" dirty="0">
                <a:solidFill>
                  <a:srgbClr val="FF9900"/>
                </a:solidFill>
              </a:rPr>
              <a:t>“div”</a:t>
            </a:r>
            <a:r>
              <a:rPr lang="zh-TW" altLang="en-US" sz="2400" dirty="0"/>
              <a:t>標籤，並且</a:t>
            </a:r>
            <a:r>
              <a:rPr lang="en-US" altLang="zh-TW" sz="2400" dirty="0">
                <a:solidFill>
                  <a:srgbClr val="FF9900"/>
                </a:solidFill>
              </a:rPr>
              <a:t>class=“title”</a:t>
            </a:r>
            <a:endParaRPr lang="zh-TW" altLang="en-US" sz="2400" dirty="0">
              <a:solidFill>
                <a:srgbClr val="FF99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A651AD-7BEE-48FF-B44E-7A2210595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75080"/>
            <a:ext cx="9736795" cy="96330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262DC65-04E3-4DDF-A0E8-CA66655E78BD}"/>
              </a:ext>
            </a:extLst>
          </p:cNvPr>
          <p:cNvSpPr txBox="1"/>
          <p:nvPr/>
        </p:nvSpPr>
        <p:spPr>
          <a:xfrm>
            <a:off x="1295400" y="3714096"/>
            <a:ext cx="10688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因為一個頁面可能不只一篇文章，所以我們用</a:t>
            </a:r>
            <a:r>
              <a:rPr lang="en-US" altLang="zh-TW" sz="2400" dirty="0"/>
              <a:t>for</a:t>
            </a:r>
            <a:r>
              <a:rPr lang="zh-TW" altLang="en-US" sz="2400" dirty="0"/>
              <a:t>迴圈去遍歷所有找到的文章</a:t>
            </a:r>
          </a:p>
        </p:txBody>
      </p:sp>
    </p:spTree>
    <p:extLst>
      <p:ext uri="{BB962C8B-B14F-4D97-AF65-F5344CB8AC3E}">
        <p14:creationId xmlns:p14="http://schemas.microsoft.com/office/powerpoint/2010/main" val="342350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57B945-F0E2-4113-AD7D-E3D090B5F07A}"/>
              </a:ext>
            </a:extLst>
          </p:cNvPr>
          <p:cNvSpPr txBox="1"/>
          <p:nvPr/>
        </p:nvSpPr>
        <p:spPr>
          <a:xfrm>
            <a:off x="1295400" y="1538912"/>
            <a:ext cx="766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我們可觀察到被刪除的文章中，並沒有</a:t>
            </a:r>
            <a:r>
              <a:rPr lang="en-US" altLang="zh-TW" sz="2400" dirty="0"/>
              <a:t>&lt;a&gt;</a:t>
            </a:r>
            <a:r>
              <a:rPr lang="zh-TW" altLang="en-US" sz="2400" dirty="0"/>
              <a:t>這個子標籤</a:t>
            </a:r>
            <a:endParaRPr lang="zh-TW" altLang="en-US" sz="2400" dirty="0">
              <a:solidFill>
                <a:srgbClr val="FF99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BEC1E49-7890-4B88-AF64-37166BF095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160" y="2320289"/>
            <a:ext cx="8016240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4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62DC65-04E3-4DDF-A0E8-CA66655E78BD}"/>
              </a:ext>
            </a:extLst>
          </p:cNvPr>
          <p:cNvSpPr txBox="1"/>
          <p:nvPr/>
        </p:nvSpPr>
        <p:spPr>
          <a:xfrm>
            <a:off x="1295399" y="3511966"/>
            <a:ext cx="81084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所以我們加入一個</a:t>
            </a:r>
            <a:r>
              <a:rPr lang="en-US" altLang="zh-TW" sz="2400" dirty="0"/>
              <a:t>if</a:t>
            </a:r>
            <a:r>
              <a:rPr lang="zh-TW" altLang="en-US" sz="2400" dirty="0"/>
              <a:t>來判斷</a:t>
            </a:r>
            <a:r>
              <a:rPr lang="en-US" altLang="zh-TW" sz="2400" dirty="0"/>
              <a:t>&lt;a&gt;</a:t>
            </a:r>
            <a:r>
              <a:rPr lang="zh-TW" altLang="en-US" sz="2400" dirty="0"/>
              <a:t>標籤是否存在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如果存在的話就能進入來獲得內容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>
                <a:solidFill>
                  <a:srgbClr val="FF5050"/>
                </a:solidFill>
              </a:rPr>
              <a:t>(</a:t>
            </a:r>
            <a:r>
              <a:rPr lang="zh-TW" altLang="en-US" sz="2400" dirty="0">
                <a:solidFill>
                  <a:srgbClr val="FF5050"/>
                </a:solidFill>
              </a:rPr>
              <a:t>之後的程式碼都在</a:t>
            </a:r>
            <a:r>
              <a:rPr lang="en-US" altLang="zh-TW" sz="2400" dirty="0">
                <a:solidFill>
                  <a:srgbClr val="0070C0"/>
                </a:solidFill>
              </a:rPr>
              <a:t>if </a:t>
            </a:r>
            <a:r>
              <a:rPr lang="en-US" altLang="zh-TW" sz="2400" dirty="0" err="1">
                <a:solidFill>
                  <a:srgbClr val="0070C0"/>
                </a:solidFill>
              </a:rPr>
              <a:t>title.a</a:t>
            </a:r>
            <a:r>
              <a:rPr lang="en-US" altLang="zh-TW" sz="2400" dirty="0">
                <a:solidFill>
                  <a:srgbClr val="0070C0"/>
                </a:solidFill>
              </a:rPr>
              <a:t> != None:</a:t>
            </a:r>
            <a:r>
              <a:rPr lang="zh-TW" altLang="en-US" sz="2400" dirty="0">
                <a:solidFill>
                  <a:srgbClr val="FF5050"/>
                </a:solidFill>
              </a:rPr>
              <a:t>之內</a:t>
            </a:r>
            <a:r>
              <a:rPr lang="en-US" altLang="zh-TW" sz="2400" dirty="0">
                <a:solidFill>
                  <a:srgbClr val="FF5050"/>
                </a:solidFill>
              </a:rPr>
              <a:t>)</a:t>
            </a:r>
            <a:endParaRPr lang="zh-TW" altLang="en-US" sz="2400" dirty="0">
              <a:solidFill>
                <a:srgbClr val="FF5050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A04BDBE-3A5F-4F28-940E-F7900B1A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276394"/>
            <a:ext cx="9846575" cy="14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979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3CE8B6-5781-4447-ADA4-AA4AF4574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31" y="2507682"/>
            <a:ext cx="7733899" cy="4350318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4DAF84A-0C43-4086-8FAC-0A859D579C1A}"/>
              </a:ext>
            </a:extLst>
          </p:cNvPr>
          <p:cNvSpPr txBox="1"/>
          <p:nvPr/>
        </p:nvSpPr>
        <p:spPr>
          <a:xfrm>
            <a:off x="1295399" y="1219200"/>
            <a:ext cx="77812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我們可看出推的數字存放在</a:t>
            </a:r>
            <a:r>
              <a:rPr lang="en-US" altLang="zh-TW" sz="2400" dirty="0">
                <a:solidFill>
                  <a:srgbClr val="FF9900"/>
                </a:solidFill>
              </a:rPr>
              <a:t>&lt;div class=“</a:t>
            </a:r>
            <a:r>
              <a:rPr lang="en-US" altLang="zh-TW" sz="2400" dirty="0" err="1">
                <a:solidFill>
                  <a:srgbClr val="FF9900"/>
                </a:solidFill>
              </a:rPr>
              <a:t>nrec</a:t>
            </a:r>
            <a:r>
              <a:rPr lang="en-US" altLang="zh-TW" sz="2400" dirty="0">
                <a:solidFill>
                  <a:srgbClr val="FF9900"/>
                </a:solidFill>
              </a:rPr>
              <a:t>”&gt;.span</a:t>
            </a:r>
            <a:r>
              <a:rPr lang="zh-TW" altLang="en-US" sz="2400" dirty="0"/>
              <a:t>中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這剛好也是</a:t>
            </a:r>
            <a:r>
              <a:rPr lang="en-US" altLang="zh-TW" sz="2400" dirty="0">
                <a:solidFill>
                  <a:srgbClr val="FF9900"/>
                </a:solidFill>
              </a:rPr>
              <a:t>&lt;div class=“title”&gt;</a:t>
            </a:r>
            <a:r>
              <a:rPr lang="zh-TW" altLang="en-US" sz="2400" dirty="0"/>
              <a:t>的上一個</a:t>
            </a:r>
            <a:r>
              <a:rPr lang="en-US" altLang="zh-TW" sz="2400" dirty="0"/>
              <a:t>sibling(</a:t>
            </a:r>
            <a:r>
              <a:rPr lang="zh-TW" altLang="en-US" sz="2400" dirty="0"/>
              <a:t>同一層級</a:t>
            </a:r>
            <a:r>
              <a:rPr lang="en-US" altLang="zh-TW" sz="2400" dirty="0"/>
              <a:t>)</a:t>
            </a:r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6236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DAF84A-0C43-4086-8FAC-0A859D579C1A}"/>
              </a:ext>
            </a:extLst>
          </p:cNvPr>
          <p:cNvSpPr txBox="1"/>
          <p:nvPr/>
        </p:nvSpPr>
        <p:spPr>
          <a:xfrm>
            <a:off x="1295399" y="1219200"/>
            <a:ext cx="95654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我們可看出若推為</a:t>
            </a:r>
            <a:r>
              <a:rPr lang="en-US" altLang="zh-TW" sz="2400" dirty="0"/>
              <a:t>0</a:t>
            </a:r>
            <a:r>
              <a:rPr lang="en-US" altLang="zh-TW" sz="2400" dirty="0">
                <a:solidFill>
                  <a:srgbClr val="FF9900"/>
                </a:solidFill>
              </a:rPr>
              <a:t>&lt;div class=“</a:t>
            </a:r>
            <a:r>
              <a:rPr lang="en-US" altLang="zh-TW" sz="2400" dirty="0" err="1">
                <a:solidFill>
                  <a:srgbClr val="FF9900"/>
                </a:solidFill>
              </a:rPr>
              <a:t>nrec</a:t>
            </a:r>
            <a:r>
              <a:rPr lang="en-US" altLang="zh-TW" sz="2400" dirty="0">
                <a:solidFill>
                  <a:srgbClr val="FF9900"/>
                </a:solidFill>
              </a:rPr>
              <a:t>”&gt;</a:t>
            </a:r>
            <a:r>
              <a:rPr lang="zh-TW" altLang="en-US" sz="2400" dirty="0"/>
              <a:t>中不會存在</a:t>
            </a:r>
            <a:r>
              <a:rPr lang="en-US" altLang="zh-TW" sz="2400" dirty="0">
                <a:solidFill>
                  <a:srgbClr val="FF9900"/>
                </a:solidFill>
              </a:rPr>
              <a:t>&lt;span&gt;</a:t>
            </a:r>
            <a:r>
              <a:rPr lang="zh-TW" altLang="en-US" sz="2400" dirty="0"/>
              <a:t>這個子標籤</a:t>
            </a:r>
            <a:endParaRPr lang="en-US" altLang="zh-TW" sz="2400" dirty="0"/>
          </a:p>
          <a:p>
            <a:endParaRPr lang="en-US" altLang="zh-TW" sz="2400" dirty="0"/>
          </a:p>
          <a:p>
            <a:pPr algn="ctr"/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CD1AC8-FB99-4F75-A919-FBC2C88CA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855" y="2507682"/>
            <a:ext cx="7733899" cy="43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80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78B84C-A26B-4AF1-B036-AD237451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import</a:t>
            </a:r>
            <a:r>
              <a:rPr lang="zh-TW" altLang="en-US" b="1" dirty="0"/>
              <a:t>所需要的工具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3791204-0317-4686-A9CD-BF75EDF9E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672080"/>
            <a:ext cx="7945120" cy="1767840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json-</a:t>
            </a:r>
            <a:r>
              <a:rPr lang="zh-TW" altLang="en-US" sz="2800" dirty="0"/>
              <a:t>用來輸出資料的格式</a:t>
            </a:r>
            <a:endParaRPr lang="en-US" altLang="zh-TW" sz="2800" dirty="0"/>
          </a:p>
          <a:p>
            <a:r>
              <a:rPr lang="en-US" altLang="zh-TW" sz="2800" dirty="0"/>
              <a:t>bs4-Beautifulsoup4</a:t>
            </a:r>
            <a:r>
              <a:rPr lang="zh-TW" altLang="en-US" dirty="0"/>
              <a:t>，</a:t>
            </a:r>
            <a:r>
              <a:rPr lang="zh-TW" altLang="en-US" sz="2800" dirty="0"/>
              <a:t>用來解析</a:t>
            </a:r>
            <a:r>
              <a:rPr lang="en-US" altLang="zh-TW" sz="2800" dirty="0"/>
              <a:t>html</a:t>
            </a:r>
            <a:r>
              <a:rPr lang="zh-TW" altLang="en-US" sz="2800" dirty="0"/>
              <a:t>的工具</a:t>
            </a:r>
            <a:endParaRPr lang="en-US" altLang="zh-TW" sz="2800" dirty="0"/>
          </a:p>
          <a:p>
            <a:r>
              <a:rPr lang="en-US" altLang="zh-TW" sz="2800" dirty="0" err="1"/>
              <a:t>urllib.request</a:t>
            </a:r>
            <a:r>
              <a:rPr lang="en-US" altLang="zh-TW" sz="2800" dirty="0"/>
              <a:t>-</a:t>
            </a:r>
            <a:r>
              <a:rPr lang="zh-TW" altLang="en-US" sz="2800" dirty="0"/>
              <a:t>用來從</a:t>
            </a:r>
            <a:r>
              <a:rPr lang="en-US" altLang="zh-TW" sz="2800" dirty="0"/>
              <a:t>URL</a:t>
            </a:r>
            <a:r>
              <a:rPr lang="zh-TW" altLang="en-US" sz="2800" dirty="0"/>
              <a:t>取得資料的模組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8DCB7B-CB6D-425C-BBFF-C993F8A7C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428750"/>
            <a:ext cx="7541262" cy="111634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AB3EB5-B07A-4614-9FB4-9532A6F2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429250"/>
            <a:ext cx="9723027" cy="3898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E38D055-C51D-4AB6-8314-6B3E10FEE7B8}"/>
              </a:ext>
            </a:extLst>
          </p:cNvPr>
          <p:cNvSpPr txBox="1"/>
          <p:nvPr/>
        </p:nvSpPr>
        <p:spPr>
          <a:xfrm>
            <a:off x="1371600" y="4940300"/>
            <a:ext cx="415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若未安裝</a:t>
            </a:r>
            <a:r>
              <a:rPr lang="en-US" altLang="zh-TW" dirty="0" err="1"/>
              <a:t>BeautifulSoup</a:t>
            </a:r>
            <a:r>
              <a:rPr lang="zh-TW" altLang="en-US" dirty="0"/>
              <a:t>請先打以下指令</a:t>
            </a:r>
            <a:r>
              <a:rPr lang="en-US" altLang="zh-TW" dirty="0"/>
              <a:t>: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9443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62DC65-04E3-4DDF-A0E8-CA66655E78BD}"/>
              </a:ext>
            </a:extLst>
          </p:cNvPr>
          <p:cNvSpPr txBox="1"/>
          <p:nvPr/>
        </p:nvSpPr>
        <p:spPr>
          <a:xfrm>
            <a:off x="1295399" y="3429000"/>
            <a:ext cx="97832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我們用</a:t>
            </a:r>
            <a:r>
              <a:rPr lang="en-US" altLang="zh-TW" sz="2400" dirty="0" err="1"/>
              <a:t>find_previous_sibling</a:t>
            </a:r>
            <a:r>
              <a:rPr lang="en-US" altLang="zh-TW" sz="2400" dirty="0"/>
              <a:t>(“div”)</a:t>
            </a:r>
            <a:r>
              <a:rPr lang="zh-TW" altLang="en-US" sz="2400" dirty="0"/>
              <a:t>來找出</a:t>
            </a:r>
            <a:r>
              <a:rPr lang="en-US" altLang="zh-TW" sz="2400" dirty="0">
                <a:solidFill>
                  <a:srgbClr val="FF9900"/>
                </a:solidFill>
              </a:rPr>
              <a:t>&lt;div class=“</a:t>
            </a:r>
            <a:r>
              <a:rPr lang="en-US" altLang="zh-TW" sz="2400" dirty="0" err="1">
                <a:solidFill>
                  <a:srgbClr val="FF9900"/>
                </a:solidFill>
              </a:rPr>
              <a:t>nrec</a:t>
            </a:r>
            <a:r>
              <a:rPr lang="en-US" altLang="zh-TW" sz="2400" dirty="0">
                <a:solidFill>
                  <a:srgbClr val="FF9900"/>
                </a:solidFill>
              </a:rPr>
              <a:t>”&gt;</a:t>
            </a:r>
            <a:r>
              <a:rPr lang="zh-TW" altLang="en-US" sz="2400" dirty="0"/>
              <a:t>這個</a:t>
            </a:r>
            <a:r>
              <a:rPr lang="en-US" altLang="zh-TW" sz="2400" dirty="0"/>
              <a:t>tag</a:t>
            </a:r>
            <a:r>
              <a:rPr lang="zh-TW" altLang="en-US" sz="2400" dirty="0"/>
              <a:t>並存在</a:t>
            </a:r>
            <a:r>
              <a:rPr lang="en-US" altLang="zh-TW" sz="2400" dirty="0">
                <a:solidFill>
                  <a:srgbClr val="FF5050"/>
                </a:solidFill>
              </a:rPr>
              <a:t>thumbs</a:t>
            </a:r>
            <a:r>
              <a:rPr lang="zh-TW" altLang="en-US" sz="2400" dirty="0"/>
              <a:t>中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一開始預設推的數量為</a:t>
            </a:r>
            <a:r>
              <a:rPr lang="en-US" altLang="zh-TW" sz="2400" dirty="0"/>
              <a:t>0(</a:t>
            </a:r>
            <a:r>
              <a:rPr lang="en-US" altLang="zh-TW" sz="2400" dirty="0" err="1"/>
              <a:t>thumbsCount</a:t>
            </a:r>
            <a:r>
              <a:rPr lang="en-US" altLang="zh-TW" sz="2400" dirty="0"/>
              <a:t> = 0)</a:t>
            </a:r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如果</a:t>
            </a:r>
            <a:r>
              <a:rPr lang="en-US" altLang="zh-TW" sz="2400" dirty="0">
                <a:solidFill>
                  <a:srgbClr val="FF9900"/>
                </a:solidFill>
              </a:rPr>
              <a:t>&lt;span&gt;</a:t>
            </a:r>
            <a:r>
              <a:rPr lang="zh-TW" altLang="en-US" sz="2400" dirty="0"/>
              <a:t>這個子標籤存在的話，代表推數大於</a:t>
            </a:r>
            <a:r>
              <a:rPr lang="en-US" altLang="zh-TW" sz="2400" dirty="0"/>
              <a:t>0</a:t>
            </a:r>
            <a:r>
              <a:rPr lang="zh-TW" altLang="en-US" sz="2400" dirty="0"/>
              <a:t>並覆蓋</a:t>
            </a:r>
            <a:endParaRPr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6AC0778-0F4B-4ED3-84D4-26C09CFFF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37" y="1231833"/>
            <a:ext cx="7174023" cy="180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95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1965AFB-5BA4-4468-81C7-C753E0736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575" y="2450969"/>
            <a:ext cx="7463515" cy="419822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4C8D9E-A795-425D-875E-1B2A5B0FDF2D}"/>
              </a:ext>
            </a:extLst>
          </p:cNvPr>
          <p:cNvSpPr txBox="1"/>
          <p:nvPr/>
        </p:nvSpPr>
        <p:spPr>
          <a:xfrm>
            <a:off x="1295399" y="1219200"/>
            <a:ext cx="97245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我們可看出若文章沒被刪除</a:t>
            </a:r>
            <a:endParaRPr lang="en-US" altLang="zh-TW" sz="2400" dirty="0"/>
          </a:p>
          <a:p>
            <a:r>
              <a:rPr lang="en-US" altLang="zh-TW" sz="2400" dirty="0">
                <a:solidFill>
                  <a:srgbClr val="FF9900"/>
                </a:solidFill>
              </a:rPr>
              <a:t>&lt;div class=“title”&gt;</a:t>
            </a:r>
            <a:r>
              <a:rPr lang="zh-TW" altLang="en-US" sz="2400" dirty="0"/>
              <a:t>中有個</a:t>
            </a:r>
            <a:r>
              <a:rPr lang="en-US" altLang="zh-TW" sz="2400" dirty="0">
                <a:solidFill>
                  <a:srgbClr val="FF9900"/>
                </a:solidFill>
              </a:rPr>
              <a:t>&lt;a&gt;</a:t>
            </a:r>
            <a:r>
              <a:rPr lang="zh-TW" altLang="en-US" sz="2400" dirty="0"/>
              <a:t>的子標籤裡面的</a:t>
            </a:r>
            <a:r>
              <a:rPr lang="en-US" altLang="zh-TW" sz="2400" dirty="0">
                <a:solidFill>
                  <a:srgbClr val="FF9900"/>
                </a:solidFill>
              </a:rPr>
              <a:t>”</a:t>
            </a:r>
            <a:r>
              <a:rPr lang="en-US" altLang="zh-TW" sz="2400" dirty="0" err="1">
                <a:solidFill>
                  <a:srgbClr val="FF9900"/>
                </a:solidFill>
              </a:rPr>
              <a:t>href</a:t>
            </a:r>
            <a:r>
              <a:rPr lang="en-US" altLang="zh-TW" sz="2400" dirty="0">
                <a:solidFill>
                  <a:srgbClr val="FF9900"/>
                </a:solidFill>
              </a:rPr>
              <a:t>”</a:t>
            </a:r>
            <a:r>
              <a:rPr lang="zh-TW" altLang="en-US" sz="2400" dirty="0"/>
              <a:t>存著內文的網址</a:t>
            </a:r>
            <a:endParaRPr lang="en-US" altLang="zh-TW" sz="2400" dirty="0"/>
          </a:p>
          <a:p>
            <a:endParaRPr lang="en-US" altLang="zh-TW" sz="2400" dirty="0"/>
          </a:p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50776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BB6D1F-DFFE-4FF3-B1FB-59FF604E9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219200"/>
            <a:ext cx="9718529" cy="201603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9" y="3749511"/>
            <a:ext cx="9783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 err="1">
                <a:solidFill>
                  <a:srgbClr val="FF0000"/>
                </a:solidFill>
              </a:rPr>
              <a:t>newURL</a:t>
            </a:r>
            <a:r>
              <a:rPr lang="zh-TW" altLang="en-US" sz="2400" dirty="0"/>
              <a:t>的物件存放內文的網址，並補上</a:t>
            </a:r>
            <a:r>
              <a:rPr lang="en-US" altLang="zh-TW" sz="2400" dirty="0">
                <a:hlinkClick r:id="rId3"/>
              </a:rPr>
              <a:t>http://www.ptt.cc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後面的程式碼與先前相同，只不過我們這次的目標網址是內文</a:t>
            </a:r>
            <a:endParaRPr lang="en-US" altLang="zh-TW" sz="2400" dirty="0"/>
          </a:p>
          <a:p>
            <a:r>
              <a:rPr lang="zh-TW" altLang="en-US" sz="2400" dirty="0"/>
              <a:t>並且</a:t>
            </a:r>
            <a:r>
              <a:rPr lang="en-US" altLang="zh-TW" sz="2400" dirty="0"/>
              <a:t>request</a:t>
            </a:r>
            <a:r>
              <a:rPr lang="zh-TW" altLang="en-US" sz="2400" dirty="0"/>
              <a:t>後把資料存入</a:t>
            </a:r>
            <a:r>
              <a:rPr lang="en-US" altLang="zh-TW" sz="2400" dirty="0">
                <a:solidFill>
                  <a:srgbClr val="FF0000"/>
                </a:solidFill>
              </a:rPr>
              <a:t>Data</a:t>
            </a:r>
            <a:r>
              <a:rPr lang="zh-TW" altLang="en-US" sz="2400" dirty="0"/>
              <a:t>物件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804413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7BFF42-CDF6-4B9B-9724-A84B8DEFF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96" y="2469823"/>
            <a:ext cx="7801204" cy="438817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C1FB00F-7999-468F-BFF3-8499330A5086}"/>
              </a:ext>
            </a:extLst>
          </p:cNvPr>
          <p:cNvSpPr txBox="1"/>
          <p:nvPr/>
        </p:nvSpPr>
        <p:spPr>
          <a:xfrm>
            <a:off x="1290189" y="1219200"/>
            <a:ext cx="10247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我們可看出作者</a:t>
            </a:r>
            <a:r>
              <a:rPr lang="zh-TW" altLang="en-US" dirty="0"/>
              <a:t>、</a:t>
            </a:r>
            <a:r>
              <a:rPr lang="zh-TW" altLang="en-US" sz="2400" dirty="0"/>
              <a:t>看板</a:t>
            </a:r>
            <a:r>
              <a:rPr lang="zh-TW" altLang="en-US" dirty="0"/>
              <a:t>、</a:t>
            </a:r>
            <a:r>
              <a:rPr lang="zh-TW" altLang="en-US" sz="2400" dirty="0"/>
              <a:t>標題</a:t>
            </a:r>
            <a:r>
              <a:rPr lang="zh-TW" altLang="en-US" dirty="0"/>
              <a:t>、</a:t>
            </a:r>
            <a:r>
              <a:rPr lang="zh-TW" altLang="en-US" sz="2400" dirty="0"/>
              <a:t>時間都在</a:t>
            </a:r>
            <a:r>
              <a:rPr lang="en-US" altLang="zh-TW" sz="2400" dirty="0">
                <a:solidFill>
                  <a:srgbClr val="FF9900"/>
                </a:solidFill>
              </a:rPr>
              <a:t>&lt;span class=“article-meta-value”&gt;</a:t>
            </a:r>
            <a:r>
              <a:rPr lang="zh-TW" altLang="en-US" sz="2400" dirty="0"/>
              <a:t>內</a:t>
            </a:r>
            <a:endParaRPr lang="en-US" altLang="zh-TW" sz="2400" dirty="0"/>
          </a:p>
          <a:p>
            <a:r>
              <a:rPr lang="zh-TW" altLang="en-US" sz="2400" dirty="0"/>
              <a:t>所以我們只要透過</a:t>
            </a:r>
            <a:r>
              <a:rPr lang="en-US" altLang="zh-TW" sz="2400" dirty="0" err="1"/>
              <a:t>BeautifulSoup</a:t>
            </a:r>
            <a:r>
              <a:rPr lang="zh-TW" altLang="en-US" sz="2400" dirty="0"/>
              <a:t>抓下來就能依序獲得這</a:t>
            </a:r>
            <a:r>
              <a:rPr lang="en-US" altLang="zh-TW" sz="2400" dirty="0"/>
              <a:t>4</a:t>
            </a:r>
            <a:r>
              <a:rPr lang="zh-TW" altLang="en-US" sz="2400" dirty="0"/>
              <a:t>個資訊了</a:t>
            </a:r>
          </a:p>
        </p:txBody>
      </p:sp>
    </p:spTree>
    <p:extLst>
      <p:ext uri="{BB962C8B-B14F-4D97-AF65-F5344CB8AC3E}">
        <p14:creationId xmlns:p14="http://schemas.microsoft.com/office/powerpoint/2010/main" val="213810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9" y="3065915"/>
            <a:ext cx="10063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 err="1">
                <a:solidFill>
                  <a:srgbClr val="FF0000"/>
                </a:solidFill>
              </a:rPr>
              <a:t>newPage</a:t>
            </a:r>
            <a:r>
              <a:rPr lang="zh-TW" altLang="en-US" sz="2400" dirty="0"/>
              <a:t>物件把解析的資料放進去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我們用剛剛找到的規則把</a:t>
            </a:r>
            <a:r>
              <a:rPr lang="en-US" altLang="zh-TW" sz="2400" dirty="0"/>
              <a:t>4</a:t>
            </a:r>
            <a:r>
              <a:rPr lang="zh-TW" altLang="en-US" sz="2400" dirty="0"/>
              <a:t>個資料抓入</a:t>
            </a:r>
            <a:r>
              <a:rPr lang="en-US" altLang="zh-TW" sz="2400" dirty="0" err="1">
                <a:solidFill>
                  <a:srgbClr val="FF0000"/>
                </a:solidFill>
              </a:rPr>
              <a:t>topINFO</a:t>
            </a:r>
            <a:r>
              <a:rPr lang="zh-TW" altLang="en-US" sz="2400" dirty="0"/>
              <a:t>內，先放著處理其他資料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接著我們先來看內文要如何獲得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2309C16-75E2-41B7-9328-DB906635B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407270"/>
            <a:ext cx="9833554" cy="110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91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D528594-7B2F-4187-B879-E13313109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792" y="2166633"/>
            <a:ext cx="8340208" cy="4691367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8CC5C788-2856-4A8E-B882-AA4701634256}"/>
              </a:ext>
            </a:extLst>
          </p:cNvPr>
          <p:cNvSpPr txBox="1"/>
          <p:nvPr/>
        </p:nvSpPr>
        <p:spPr>
          <a:xfrm>
            <a:off x="1295399" y="1219200"/>
            <a:ext cx="93410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我們可以看到內文的訊息都在</a:t>
            </a:r>
            <a:r>
              <a:rPr lang="en-US" altLang="zh-TW" sz="2400" dirty="0">
                <a:solidFill>
                  <a:srgbClr val="FF9900"/>
                </a:solidFill>
              </a:rPr>
              <a:t>&lt;div id=“main-container”&gt;</a:t>
            </a:r>
            <a:r>
              <a:rPr lang="zh-TW" altLang="en-US" sz="2400" dirty="0"/>
              <a:t>這個標籤內</a:t>
            </a:r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但是如果直接爬取裡面的</a:t>
            </a:r>
            <a:r>
              <a:rPr lang="en-US" altLang="zh-TW" sz="2400" dirty="0"/>
              <a:t>text</a:t>
            </a:r>
            <a:r>
              <a:rPr lang="zh-TW" altLang="en-US" sz="2400" dirty="0"/>
              <a:t>的話，會有許多不必要的內容</a:t>
            </a:r>
          </a:p>
        </p:txBody>
      </p:sp>
    </p:spTree>
    <p:extLst>
      <p:ext uri="{BB962C8B-B14F-4D97-AF65-F5344CB8AC3E}">
        <p14:creationId xmlns:p14="http://schemas.microsoft.com/office/powerpoint/2010/main" val="3610820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5C788-2856-4A8E-B882-AA4701634256}"/>
              </a:ext>
            </a:extLst>
          </p:cNvPr>
          <p:cNvSpPr txBox="1"/>
          <p:nvPr/>
        </p:nvSpPr>
        <p:spPr>
          <a:xfrm>
            <a:off x="1295399" y="1770525"/>
            <a:ext cx="6526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我們爬取的內容包括前面的作者、標題之類的</a:t>
            </a:r>
            <a:endParaRPr lang="en-US" altLang="zh-TW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B68950-0DB9-415C-82E9-B0F1AB367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131217"/>
            <a:ext cx="10127716" cy="43295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1551E0D-D5D0-45C8-95DA-279AF8387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2509049"/>
            <a:ext cx="10246408" cy="3586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173FE68-01DA-4B09-8A30-32CA6440C78F}"/>
              </a:ext>
            </a:extLst>
          </p:cNvPr>
          <p:cNvSpPr txBox="1"/>
          <p:nvPr/>
        </p:nvSpPr>
        <p:spPr>
          <a:xfrm>
            <a:off x="1295399" y="3087136"/>
            <a:ext cx="375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其中也包括其他人的留言</a:t>
            </a:r>
            <a:endParaRPr lang="en-US" altLang="zh-TW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FA6D3E-130A-419B-BCAA-25B7DA5EE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399" y="3811014"/>
            <a:ext cx="8849317" cy="3586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C8D3BE-9D65-472E-8ED9-460CEE967A65}"/>
              </a:ext>
            </a:extLst>
          </p:cNvPr>
          <p:cNvSpPr txBox="1"/>
          <p:nvPr/>
        </p:nvSpPr>
        <p:spPr>
          <a:xfrm>
            <a:off x="1295399" y="4431852"/>
            <a:ext cx="5876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但幸好在內文結束後有段 </a:t>
            </a:r>
            <a:r>
              <a:rPr lang="en-US" altLang="zh-TW" sz="2400" dirty="0">
                <a:solidFill>
                  <a:srgbClr val="FF5050"/>
                </a:solidFill>
              </a:rPr>
              <a:t>”--\n※ </a:t>
            </a:r>
            <a:r>
              <a:rPr lang="zh-TW" altLang="en-US" sz="2400" dirty="0">
                <a:solidFill>
                  <a:srgbClr val="FF5050"/>
                </a:solidFill>
              </a:rPr>
              <a:t>發信站</a:t>
            </a:r>
            <a:r>
              <a:rPr lang="en-US" altLang="zh-TW" sz="2400" dirty="0">
                <a:solidFill>
                  <a:srgbClr val="FF5050"/>
                </a:solidFill>
              </a:rPr>
              <a:t>:”</a:t>
            </a:r>
            <a:endParaRPr lang="zh-TW" altLang="en-US" sz="2400" dirty="0">
              <a:solidFill>
                <a:srgbClr val="FF505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D469788-880B-4080-B6FC-82FCE9C856CD}"/>
              </a:ext>
            </a:extLst>
          </p:cNvPr>
          <p:cNvSpPr txBox="1"/>
          <p:nvPr/>
        </p:nvSpPr>
        <p:spPr>
          <a:xfrm>
            <a:off x="1295399" y="5107203"/>
            <a:ext cx="8494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所以我們用</a:t>
            </a:r>
            <a:r>
              <a:rPr lang="en-US" altLang="zh-TW" sz="2400" dirty="0">
                <a:solidFill>
                  <a:srgbClr val="FF5050"/>
                </a:solidFill>
              </a:rPr>
              <a:t>”--\n※ </a:t>
            </a:r>
            <a:r>
              <a:rPr lang="zh-TW" altLang="en-US" sz="2400" dirty="0">
                <a:solidFill>
                  <a:srgbClr val="FF5050"/>
                </a:solidFill>
              </a:rPr>
              <a:t>發信站</a:t>
            </a:r>
            <a:r>
              <a:rPr lang="en-US" altLang="zh-TW" sz="2400" dirty="0">
                <a:solidFill>
                  <a:srgbClr val="FF5050"/>
                </a:solidFill>
              </a:rPr>
              <a:t>:”</a:t>
            </a:r>
            <a:r>
              <a:rPr lang="zh-TW" altLang="en-US" sz="2400" dirty="0"/>
              <a:t>來把文字切成</a:t>
            </a:r>
            <a:r>
              <a:rPr lang="en-US" altLang="zh-TW" sz="2400" dirty="0"/>
              <a:t>2</a:t>
            </a:r>
            <a:r>
              <a:rPr lang="zh-TW" altLang="en-US" sz="2400" dirty="0"/>
              <a:t>部分</a:t>
            </a:r>
            <a:endParaRPr lang="en-US" altLang="zh-TW" sz="2400" dirty="0"/>
          </a:p>
          <a:p>
            <a:r>
              <a:rPr lang="zh-TW" altLang="en-US" sz="2400" dirty="0"/>
              <a:t>這樣上半段只包括作者、標題、看板、時間跟最重要的內文</a:t>
            </a:r>
          </a:p>
        </p:txBody>
      </p:sp>
    </p:spTree>
    <p:extLst>
      <p:ext uri="{BB962C8B-B14F-4D97-AF65-F5344CB8AC3E}">
        <p14:creationId xmlns:p14="http://schemas.microsoft.com/office/powerpoint/2010/main" val="3375710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CC5C788-2856-4A8E-B882-AA4701634256}"/>
              </a:ext>
            </a:extLst>
          </p:cNvPr>
          <p:cNvSpPr txBox="1"/>
          <p:nvPr/>
        </p:nvSpPr>
        <p:spPr>
          <a:xfrm>
            <a:off x="1295399" y="2864034"/>
            <a:ext cx="7830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我們可看出作者的前面有個</a:t>
            </a:r>
            <a:r>
              <a:rPr lang="en-US" altLang="zh-TW" sz="2400" dirty="0"/>
              <a:t>’\n’</a:t>
            </a:r>
            <a:r>
              <a:rPr lang="zh-TW" altLang="en-US" sz="2400" dirty="0"/>
              <a:t> ，而時間後面也有個</a:t>
            </a:r>
            <a:r>
              <a:rPr lang="en-US" altLang="zh-TW" sz="2400" dirty="0"/>
              <a:t>’\n’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45944A7-5497-43D6-A0A1-85ECC95D4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219200"/>
            <a:ext cx="10332809" cy="4492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7C20827-DFE9-42A3-A4B4-7D817013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1986056"/>
            <a:ext cx="7650440" cy="46166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A76B9CD7-D395-4D50-9B99-8020E3667A30}"/>
              </a:ext>
            </a:extLst>
          </p:cNvPr>
          <p:cNvSpPr txBox="1"/>
          <p:nvPr/>
        </p:nvSpPr>
        <p:spPr>
          <a:xfrm>
            <a:off x="1295399" y="467477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en-US" altLang="zh-TW" sz="2400" dirty="0">
                <a:solidFill>
                  <a:srgbClr val="0070C0"/>
                </a:solidFill>
              </a:rPr>
              <a:t>\</a:t>
            </a:r>
            <a:r>
              <a:rPr lang="en-US" altLang="zh-TW" sz="2400" dirty="0" err="1">
                <a:solidFill>
                  <a:srgbClr val="0070C0"/>
                </a:solidFill>
              </a:rPr>
              <a:t>n</a:t>
            </a:r>
            <a:r>
              <a:rPr lang="en-US" altLang="zh-TW" sz="2400" dirty="0" err="1"/>
              <a:t>AAAAAA</a:t>
            </a:r>
            <a:r>
              <a:rPr lang="en-US" altLang="zh-TW" sz="2400" dirty="0">
                <a:solidFill>
                  <a:srgbClr val="0070C0"/>
                </a:solidFill>
              </a:rPr>
              <a:t>\</a:t>
            </a:r>
            <a:r>
              <a:rPr lang="en-US" altLang="zh-TW" sz="2400" dirty="0" err="1">
                <a:solidFill>
                  <a:srgbClr val="0070C0"/>
                </a:solidFill>
              </a:rPr>
              <a:t>n</a:t>
            </a:r>
            <a:r>
              <a:rPr lang="en-US" altLang="zh-TW" sz="2400" dirty="0" err="1"/>
              <a:t>BBBBB</a:t>
            </a:r>
            <a:endParaRPr lang="en-US" altLang="zh-TW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0BD246A-1BC1-436B-A5E9-957558C6031F}"/>
              </a:ext>
            </a:extLst>
          </p:cNvPr>
          <p:cNvSpPr txBox="1"/>
          <p:nvPr/>
        </p:nvSpPr>
        <p:spPr>
          <a:xfrm>
            <a:off x="1295399" y="3769402"/>
            <a:ext cx="8887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所以我們用</a:t>
            </a:r>
            <a:r>
              <a:rPr lang="en-US" altLang="zh-TW" sz="2400" dirty="0"/>
              <a:t>’\n’</a:t>
            </a:r>
            <a:r>
              <a:rPr lang="zh-TW" altLang="en-US" sz="2400" dirty="0"/>
              <a:t>來把字串切成</a:t>
            </a:r>
            <a:r>
              <a:rPr lang="en-US" altLang="zh-TW" sz="2400" dirty="0"/>
              <a:t>3</a:t>
            </a:r>
            <a:r>
              <a:rPr lang="zh-TW" altLang="en-US" sz="2400" dirty="0"/>
              <a:t>串的話，第</a:t>
            </a:r>
            <a:r>
              <a:rPr lang="en-US" altLang="zh-TW" sz="2400" dirty="0"/>
              <a:t>3</a:t>
            </a:r>
            <a:r>
              <a:rPr lang="zh-TW" altLang="en-US" sz="2400" dirty="0"/>
              <a:t>串就是我們要的內文</a:t>
            </a:r>
            <a:endParaRPr lang="en-US" altLang="zh-TW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6E5208-E5BA-48A2-BA8C-719CD82AE4B8}"/>
              </a:ext>
            </a:extLst>
          </p:cNvPr>
          <p:cNvSpPr txBox="1"/>
          <p:nvPr/>
        </p:nvSpPr>
        <p:spPr>
          <a:xfrm>
            <a:off x="1447798" y="5195458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/>
              <a:t>[0]=“”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D393D1-98B1-4956-9E91-1A8686F8A14B}"/>
              </a:ext>
            </a:extLst>
          </p:cNvPr>
          <p:cNvSpPr txBox="1"/>
          <p:nvPr/>
        </p:nvSpPr>
        <p:spPr>
          <a:xfrm>
            <a:off x="2421141" y="5195458"/>
            <a:ext cx="1965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/>
              <a:t>[1]=“AAAAAA”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246183A-ED30-491B-B197-EEA2A69FED89}"/>
              </a:ext>
            </a:extLst>
          </p:cNvPr>
          <p:cNvSpPr txBox="1"/>
          <p:nvPr/>
        </p:nvSpPr>
        <p:spPr>
          <a:xfrm>
            <a:off x="4377189" y="5195458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dirty="0"/>
              <a:t>[2]=“BBBBB”</a:t>
            </a:r>
          </a:p>
        </p:txBody>
      </p:sp>
    </p:spTree>
    <p:extLst>
      <p:ext uri="{BB962C8B-B14F-4D97-AF65-F5344CB8AC3E}">
        <p14:creationId xmlns:p14="http://schemas.microsoft.com/office/powerpoint/2010/main" val="3654310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9" y="4647035"/>
            <a:ext cx="97832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 err="1">
                <a:solidFill>
                  <a:srgbClr val="FF0000"/>
                </a:solidFill>
              </a:rPr>
              <a:t>allText</a:t>
            </a:r>
            <a:r>
              <a:rPr lang="zh-TW" altLang="en-US" sz="2400" dirty="0"/>
              <a:t>物件存取</a:t>
            </a:r>
            <a:r>
              <a:rPr lang="en-US" altLang="zh-TW" sz="2400" dirty="0" err="1"/>
              <a:t>article.text</a:t>
            </a:r>
            <a:r>
              <a:rPr lang="en-US" altLang="zh-TW" sz="2400" dirty="0"/>
              <a:t>(</a:t>
            </a:r>
            <a:r>
              <a:rPr lang="zh-TW" altLang="en-US" sz="2400" dirty="0"/>
              <a:t>全部內文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依據</a:t>
            </a:r>
            <a:r>
              <a:rPr lang="en-US" altLang="zh-TW" sz="2400" dirty="0">
                <a:solidFill>
                  <a:srgbClr val="0070C0"/>
                </a:solidFill>
              </a:rPr>
              <a:t>”--\n※ </a:t>
            </a:r>
            <a:r>
              <a:rPr lang="zh-TW" altLang="en-US" sz="2400" dirty="0">
                <a:solidFill>
                  <a:srgbClr val="0070C0"/>
                </a:solidFill>
              </a:rPr>
              <a:t>發信站</a:t>
            </a:r>
            <a:r>
              <a:rPr lang="en-US" altLang="zh-TW" sz="2400" dirty="0">
                <a:solidFill>
                  <a:srgbClr val="0070C0"/>
                </a:solidFill>
              </a:rPr>
              <a:t>:”</a:t>
            </a:r>
            <a:r>
              <a:rPr lang="zh-TW" altLang="en-US" sz="2400" dirty="0"/>
              <a:t>先把文章切成</a:t>
            </a:r>
            <a:r>
              <a:rPr lang="en-US" altLang="zh-TW" sz="2400" dirty="0"/>
              <a:t>2</a:t>
            </a:r>
            <a:r>
              <a:rPr lang="zh-TW" altLang="en-US" sz="2400" dirty="0"/>
              <a:t>部分</a:t>
            </a:r>
            <a:endParaRPr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再拿第一部分用</a:t>
            </a:r>
            <a:r>
              <a:rPr lang="en-US" altLang="zh-TW" sz="2400" dirty="0">
                <a:solidFill>
                  <a:srgbClr val="0070C0"/>
                </a:solidFill>
              </a:rPr>
              <a:t>’\n’</a:t>
            </a:r>
            <a:r>
              <a:rPr lang="zh-TW" altLang="en-US" sz="2400" dirty="0"/>
              <a:t>切成</a:t>
            </a:r>
            <a:r>
              <a:rPr lang="en-US" altLang="zh-TW" sz="2400" dirty="0"/>
              <a:t>3</a:t>
            </a:r>
            <a:r>
              <a:rPr lang="zh-TW" altLang="en-US" sz="2400" dirty="0"/>
              <a:t>份，第</a:t>
            </a:r>
            <a:r>
              <a:rPr lang="en-US" altLang="zh-TW" sz="2400" dirty="0"/>
              <a:t>3</a:t>
            </a:r>
            <a:r>
              <a:rPr lang="zh-TW" altLang="en-US" sz="2400" dirty="0"/>
              <a:t>份就是我們要的內文</a:t>
            </a:r>
            <a:endParaRPr lang="en-US" altLang="zh-TW" sz="2400" dirty="0">
              <a:solidFill>
                <a:srgbClr val="0070C0"/>
              </a:solidFill>
            </a:endParaRPr>
          </a:p>
          <a:p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FAEF156-02C5-4731-AECA-069CE3087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417126"/>
            <a:ext cx="10128759" cy="113775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BB44BE7-BB2A-4B85-8680-226C3724F406}"/>
              </a:ext>
            </a:extLst>
          </p:cNvPr>
          <p:cNvSpPr txBox="1"/>
          <p:nvPr/>
        </p:nvSpPr>
        <p:spPr>
          <a:xfrm>
            <a:off x="1295399" y="2804721"/>
            <a:ext cx="978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>
                <a:solidFill>
                  <a:srgbClr val="FF0000"/>
                </a:solidFill>
              </a:rPr>
              <a:t>article</a:t>
            </a:r>
            <a:r>
              <a:rPr lang="zh-TW" altLang="en-US" sz="2400" dirty="0"/>
              <a:t>物件尋找</a:t>
            </a:r>
            <a:r>
              <a:rPr lang="en-US" altLang="zh-TW" sz="2400" dirty="0">
                <a:solidFill>
                  <a:srgbClr val="FF9900"/>
                </a:solidFill>
              </a:rPr>
              <a:t>&lt;div id=“main-container”&gt;</a:t>
            </a:r>
            <a:r>
              <a:rPr lang="zh-TW" altLang="en-US" sz="2400" dirty="0"/>
              <a:t>這個</a:t>
            </a:r>
            <a:r>
              <a:rPr lang="en-US" altLang="zh-TW" sz="2400" dirty="0"/>
              <a:t>tag</a:t>
            </a:r>
            <a:r>
              <a:rPr lang="zh-TW" altLang="en-US" sz="2400" dirty="0"/>
              <a:t>放進去</a:t>
            </a:r>
            <a:endParaRPr lang="en-US" altLang="zh-TW" sz="2400" dirty="0"/>
          </a:p>
          <a:p>
            <a:endParaRPr lang="en-US" altLang="zh-TW" sz="2400" dirty="0"/>
          </a:p>
          <a:p>
            <a:endParaRPr lang="en-US" altLang="zh-TW" sz="24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CA5D5AAB-0150-428E-95C4-518C81620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399" y="3446706"/>
            <a:ext cx="6120170" cy="10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1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9BE601-0BF2-4492-97E0-C0564DEF8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219200"/>
            <a:ext cx="4861314" cy="2271407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8A882B5-960D-4BE5-8F5C-0E0439062C30}"/>
              </a:ext>
            </a:extLst>
          </p:cNvPr>
          <p:cNvSpPr txBox="1"/>
          <p:nvPr/>
        </p:nvSpPr>
        <p:spPr>
          <a:xfrm>
            <a:off x="1295399" y="3750548"/>
            <a:ext cx="598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我們先建立空的字典</a:t>
            </a:r>
            <a:r>
              <a:rPr lang="en-US" altLang="zh-TW" sz="2400" dirty="0" err="1">
                <a:solidFill>
                  <a:srgbClr val="FF5050"/>
                </a:solidFill>
              </a:rPr>
              <a:t>dic</a:t>
            </a:r>
            <a:r>
              <a:rPr lang="zh-TW" altLang="en-US" sz="2400" dirty="0"/>
              <a:t>使將來能存入資料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C9F48BA-A36B-4655-84B5-D7E4B5F1009F}"/>
              </a:ext>
            </a:extLst>
          </p:cNvPr>
          <p:cNvSpPr txBox="1"/>
          <p:nvPr/>
        </p:nvSpPr>
        <p:spPr>
          <a:xfrm>
            <a:off x="1295398" y="4241321"/>
            <a:ext cx="5104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我們把先前弄好的</a:t>
            </a:r>
            <a:r>
              <a:rPr lang="en-US" altLang="zh-TW" sz="2400" dirty="0" err="1">
                <a:solidFill>
                  <a:srgbClr val="FF5050"/>
                </a:solidFill>
              </a:rPr>
              <a:t>topINFO</a:t>
            </a:r>
            <a:r>
              <a:rPr lang="zh-TW" altLang="en-US" sz="2400" dirty="0"/>
              <a:t>依序填入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DE524B5-93DD-4CDA-9E77-405B59F26DE6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CF12582-8128-4513-90CE-7E8474A25200}"/>
              </a:ext>
            </a:extLst>
          </p:cNvPr>
          <p:cNvSpPr txBox="1"/>
          <p:nvPr/>
        </p:nvSpPr>
        <p:spPr>
          <a:xfrm>
            <a:off x="1295398" y="4732094"/>
            <a:ext cx="375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再把之前取得的推數存入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7234BF9-0CE4-4A62-A510-E09E7C8CBFC1}"/>
              </a:ext>
            </a:extLst>
          </p:cNvPr>
          <p:cNvSpPr txBox="1"/>
          <p:nvPr/>
        </p:nvSpPr>
        <p:spPr>
          <a:xfrm>
            <a:off x="1295398" y="5193759"/>
            <a:ext cx="437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文章內容照先前方式切割填入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C75887-0A43-4D35-B10B-37C23D599A83}"/>
              </a:ext>
            </a:extLst>
          </p:cNvPr>
          <p:cNvSpPr txBox="1"/>
          <p:nvPr/>
        </p:nvSpPr>
        <p:spPr>
          <a:xfrm>
            <a:off x="1295398" y="5684532"/>
            <a:ext cx="4371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這樣我們只剩下留言要處理了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78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D9806450-FE9D-4210-8F17-10278CC7C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13080"/>
            <a:ext cx="6698155" cy="749947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0EF5033-D244-4054-B53F-6B6C548B5E46}"/>
              </a:ext>
            </a:extLst>
          </p:cNvPr>
          <p:cNvSpPr txBox="1"/>
          <p:nvPr/>
        </p:nvSpPr>
        <p:spPr>
          <a:xfrm>
            <a:off x="1371600" y="1452880"/>
            <a:ext cx="61659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■ 建立</a:t>
            </a:r>
            <a:r>
              <a:rPr lang="en-US" altLang="zh-TW" sz="2400" dirty="0" err="1">
                <a:solidFill>
                  <a:srgbClr val="FF0000"/>
                </a:solidFill>
              </a:rPr>
              <a:t>myURL</a:t>
            </a:r>
            <a:r>
              <a:rPr lang="zh-TW" altLang="en-US" sz="2400" dirty="0"/>
              <a:t>變數設定網址為</a:t>
            </a:r>
            <a:r>
              <a:rPr lang="en-US" altLang="zh-TW" sz="2400" dirty="0"/>
              <a:t>PTT</a:t>
            </a:r>
            <a:r>
              <a:rPr lang="zh-TW" altLang="en-US" sz="2400" dirty="0"/>
              <a:t>八卦版</a:t>
            </a:r>
            <a:endParaRPr lang="en-US" altLang="zh-TW" sz="2400" dirty="0"/>
          </a:p>
          <a:p>
            <a:r>
              <a:rPr lang="en-US" altLang="zh-TW" sz="2400" dirty="0"/>
              <a:t>■ </a:t>
            </a:r>
            <a:r>
              <a:rPr lang="zh-TW" altLang="en-US" sz="2400" dirty="0"/>
              <a:t>建立</a:t>
            </a:r>
            <a:r>
              <a:rPr lang="en-US" altLang="zh-TW" sz="2400" dirty="0" err="1">
                <a:solidFill>
                  <a:srgbClr val="FF0000"/>
                </a:solidFill>
              </a:rPr>
              <a:t>writeDATA</a:t>
            </a:r>
            <a:r>
              <a:rPr lang="zh-TW" altLang="en-US" sz="2400" dirty="0"/>
              <a:t>的</a:t>
            </a:r>
            <a:r>
              <a:rPr lang="en-US" altLang="zh-TW" sz="2400" dirty="0"/>
              <a:t>List</a:t>
            </a:r>
            <a:r>
              <a:rPr lang="zh-TW" altLang="en-US" sz="2400" dirty="0"/>
              <a:t>來存放之後爬取的資料</a:t>
            </a:r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21416B9-6B14-4917-B31E-C00169A9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489201"/>
            <a:ext cx="3688076" cy="5029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22C9014-914D-4891-9EA4-22D20450C87E}"/>
              </a:ext>
            </a:extLst>
          </p:cNvPr>
          <p:cNvSpPr txBox="1"/>
          <p:nvPr/>
        </p:nvSpPr>
        <p:spPr>
          <a:xfrm>
            <a:off x="1371600" y="3227865"/>
            <a:ext cx="9415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建立一個 </a:t>
            </a:r>
            <a:r>
              <a:rPr lang="en-US" altLang="zh-TW" sz="2400" dirty="0" err="1">
                <a:solidFill>
                  <a:srgbClr val="FF0000"/>
                </a:solidFill>
              </a:rPr>
              <a:t>getWebData</a:t>
            </a:r>
            <a:r>
              <a:rPr lang="en-US" altLang="zh-TW" sz="2400" dirty="0">
                <a:solidFill>
                  <a:srgbClr val="FF0000"/>
                </a:solidFill>
              </a:rPr>
              <a:t>(</a:t>
            </a:r>
            <a:r>
              <a:rPr lang="en-US" altLang="zh-TW" sz="2400" dirty="0" err="1">
                <a:solidFill>
                  <a:srgbClr val="FF0000"/>
                </a:solidFill>
              </a:rPr>
              <a:t>url</a:t>
            </a:r>
            <a:r>
              <a:rPr lang="en-US" altLang="zh-TW" sz="2400" dirty="0">
                <a:solidFill>
                  <a:srgbClr val="FF0000"/>
                </a:solidFill>
              </a:rPr>
              <a:t>) </a:t>
            </a:r>
            <a:r>
              <a:rPr lang="zh-TW" altLang="en-US" sz="2400" dirty="0"/>
              <a:t>的函式，其作用為爬取一個</a:t>
            </a:r>
            <a:r>
              <a:rPr lang="en-US" altLang="zh-TW" sz="2400" dirty="0"/>
              <a:t>PTT</a:t>
            </a:r>
            <a:r>
              <a:rPr lang="zh-TW" altLang="en-US" sz="2400" dirty="0"/>
              <a:t>的頁面 </a:t>
            </a:r>
            <a:endParaRPr lang="en-US" altLang="zh-TW" sz="2400" dirty="0"/>
          </a:p>
          <a:p>
            <a:r>
              <a:rPr lang="en-US" altLang="zh-TW" sz="2400" dirty="0"/>
              <a:t>   </a:t>
            </a:r>
            <a:r>
              <a:rPr lang="zh-TW" altLang="en-US" sz="2400" dirty="0"/>
              <a:t>並回傳下一頁的網址 </a:t>
            </a:r>
            <a:r>
              <a:rPr lang="en-US" altLang="zh-TW" sz="2400" dirty="0"/>
              <a:t>(</a:t>
            </a:r>
            <a:r>
              <a:rPr lang="zh-TW" altLang="en-US" sz="2400" dirty="0"/>
              <a:t>之後會實作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1BD133A-D41A-4294-9AB8-A6446D367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438" y="4512262"/>
            <a:ext cx="4722562" cy="16396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E243058-2692-4274-9704-4A44F4766B07}"/>
              </a:ext>
            </a:extLst>
          </p:cNvPr>
          <p:cNvSpPr txBox="1"/>
          <p:nvPr/>
        </p:nvSpPr>
        <p:spPr>
          <a:xfrm>
            <a:off x="6218121" y="4512262"/>
            <a:ext cx="5127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建立</a:t>
            </a:r>
            <a:r>
              <a:rPr lang="en-US" altLang="zh-TW" sz="2400" dirty="0">
                <a:solidFill>
                  <a:srgbClr val="FF0000"/>
                </a:solidFill>
              </a:rPr>
              <a:t>counter</a:t>
            </a:r>
            <a:r>
              <a:rPr lang="zh-TW" altLang="en-US" sz="2400" dirty="0"/>
              <a:t>作為要爬取頁面的次數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83F1F41-6318-4675-98CC-86F1D4810F49}"/>
              </a:ext>
            </a:extLst>
          </p:cNvPr>
          <p:cNvSpPr txBox="1"/>
          <p:nvPr/>
        </p:nvSpPr>
        <p:spPr>
          <a:xfrm>
            <a:off x="6218121" y="4973927"/>
            <a:ext cx="5973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這樣就能用</a:t>
            </a:r>
            <a:r>
              <a:rPr lang="en-US" altLang="zh-TW" sz="2400" dirty="0"/>
              <a:t>while</a:t>
            </a:r>
            <a:r>
              <a:rPr lang="zh-TW" altLang="en-US" sz="2400" dirty="0"/>
              <a:t>跑</a:t>
            </a:r>
            <a:r>
              <a:rPr lang="en-US" altLang="zh-TW" sz="2400" dirty="0"/>
              <a:t>2</a:t>
            </a:r>
            <a:r>
              <a:rPr lang="zh-TW" altLang="en-US" sz="2400" dirty="0"/>
              <a:t>次，因為</a:t>
            </a:r>
            <a:r>
              <a:rPr lang="en-US" altLang="zh-TW" sz="2400" dirty="0" err="1">
                <a:solidFill>
                  <a:srgbClr val="FF0000"/>
                </a:solidFill>
              </a:rPr>
              <a:t>getWebData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/>
              <a:t>   </a:t>
            </a:r>
            <a:r>
              <a:rPr lang="zh-TW" altLang="en-US" sz="2400" dirty="0"/>
              <a:t>能回傳下一頁的網址，所以每次的</a:t>
            </a:r>
            <a:r>
              <a:rPr lang="en-US" altLang="zh-TW" sz="2400" dirty="0" err="1"/>
              <a:t>myURL</a:t>
            </a:r>
            <a:endParaRPr lang="en-US" altLang="zh-TW" sz="2400" dirty="0"/>
          </a:p>
          <a:p>
            <a:r>
              <a:rPr lang="en-US" altLang="zh-TW" sz="2400" dirty="0"/>
              <a:t>   </a:t>
            </a:r>
            <a:r>
              <a:rPr lang="zh-TW" altLang="en-US" sz="2400" dirty="0"/>
              <a:t>都會不一樣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948278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7B5E287-B0F3-4631-BE0F-BC7E32922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427" y="2577053"/>
            <a:ext cx="7610573" cy="4280947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1324FAE9-621D-4F99-85FA-C973798F4D61}"/>
              </a:ext>
            </a:extLst>
          </p:cNvPr>
          <p:cNvSpPr txBox="1"/>
          <p:nvPr/>
        </p:nvSpPr>
        <p:spPr>
          <a:xfrm>
            <a:off x="1295399" y="1219200"/>
            <a:ext cx="8459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留言的結構比較簡單，每個留言都是</a:t>
            </a:r>
            <a:r>
              <a:rPr lang="en-US" altLang="zh-TW" sz="2400" dirty="0">
                <a:solidFill>
                  <a:srgbClr val="FF9900"/>
                </a:solidFill>
              </a:rPr>
              <a:t>&lt;</a:t>
            </a:r>
            <a:r>
              <a:rPr lang="en-US" altLang="zh-TW" sz="2400" dirty="0" err="1">
                <a:solidFill>
                  <a:srgbClr val="FF9900"/>
                </a:solidFill>
              </a:rPr>
              <a:t>dic</a:t>
            </a:r>
            <a:r>
              <a:rPr lang="en-US" altLang="zh-TW" sz="2400" dirty="0">
                <a:solidFill>
                  <a:srgbClr val="FF9900"/>
                </a:solidFill>
              </a:rPr>
              <a:t> class=“push”&gt;</a:t>
            </a:r>
            <a:r>
              <a:rPr lang="zh-TW" altLang="en-US" sz="2400" dirty="0"/>
              <a:t>標籤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8AF44E-D016-4A95-AFF3-F6A542DD80D7}"/>
              </a:ext>
            </a:extLst>
          </p:cNvPr>
          <p:cNvSpPr txBox="1"/>
          <p:nvPr/>
        </p:nvSpPr>
        <p:spPr>
          <a:xfrm>
            <a:off x="1295399" y="1816407"/>
            <a:ext cx="924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裡面又有</a:t>
            </a:r>
            <a:r>
              <a:rPr lang="en-US" altLang="zh-TW" sz="2400" dirty="0"/>
              <a:t>4</a:t>
            </a:r>
            <a:r>
              <a:rPr lang="zh-TW" altLang="en-US" sz="2400" dirty="0"/>
              <a:t>個</a:t>
            </a:r>
            <a:r>
              <a:rPr lang="en-US" altLang="zh-TW" sz="2400" dirty="0"/>
              <a:t>&lt;span&gt;</a:t>
            </a:r>
            <a:r>
              <a:rPr lang="zh-TW" altLang="en-US" sz="2400" dirty="0"/>
              <a:t>子標籤，依序代表推噓、用戶、內容、時間</a:t>
            </a:r>
            <a:endParaRPr lang="en-US" altLang="zh-TW" sz="2400" dirty="0">
              <a:solidFill>
                <a:srgbClr val="FF5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375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9" y="3250581"/>
            <a:ext cx="1006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>
                <a:solidFill>
                  <a:srgbClr val="FF0000"/>
                </a:solidFill>
              </a:rPr>
              <a:t>replies</a:t>
            </a:r>
            <a:r>
              <a:rPr lang="zh-TW" altLang="en-US" sz="2400" dirty="0"/>
              <a:t>物件把所有</a:t>
            </a:r>
            <a:r>
              <a:rPr lang="en-US" altLang="zh-TW" sz="2400" dirty="0"/>
              <a:t>tag</a:t>
            </a:r>
            <a:r>
              <a:rPr lang="zh-TW" altLang="en-US" sz="2400" dirty="0"/>
              <a:t>符合</a:t>
            </a:r>
            <a:r>
              <a:rPr lang="en-US" altLang="zh-TW" sz="2400" dirty="0">
                <a:solidFill>
                  <a:srgbClr val="FF9900"/>
                </a:solidFill>
              </a:rPr>
              <a:t>&lt;div class=“push”&gt;</a:t>
            </a:r>
            <a:r>
              <a:rPr lang="zh-TW" altLang="en-US" sz="2400" dirty="0"/>
              <a:t>的資料放進去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1B8B8B8-F912-4E23-9C97-B9D28E697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9" y="1373687"/>
            <a:ext cx="10431545" cy="117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503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8" y="4919125"/>
            <a:ext cx="11129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 err="1">
                <a:solidFill>
                  <a:srgbClr val="FF0000"/>
                </a:solidFill>
              </a:rPr>
              <a:t>messageObjs</a:t>
            </a:r>
            <a:r>
              <a:rPr lang="zh-TW" altLang="en-US" sz="2400" dirty="0"/>
              <a:t>的</a:t>
            </a:r>
            <a:r>
              <a:rPr lang="en-US" altLang="zh-TW" sz="2400" dirty="0"/>
              <a:t>list</a:t>
            </a:r>
            <a:r>
              <a:rPr lang="zh-TW" altLang="en-US" sz="2400" dirty="0"/>
              <a:t>，存入留言物件</a:t>
            </a:r>
            <a:r>
              <a:rPr lang="en-US" altLang="zh-TW" sz="2400" dirty="0"/>
              <a:t>(</a:t>
            </a:r>
            <a:r>
              <a:rPr lang="zh-TW" altLang="en-US" sz="2400" dirty="0"/>
              <a:t>我們把一個用戶的留言當作一個物件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遍歷所有</a:t>
            </a:r>
            <a:r>
              <a:rPr lang="en-US" altLang="zh-TW" sz="2400" dirty="0"/>
              <a:t>replies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建立</a:t>
            </a:r>
            <a:r>
              <a:rPr lang="en-US" altLang="zh-TW" sz="2400" dirty="0" err="1">
                <a:solidFill>
                  <a:srgbClr val="FF0000"/>
                </a:solidFill>
              </a:rPr>
              <a:t>mesObj</a:t>
            </a:r>
            <a:r>
              <a:rPr lang="zh-TW" altLang="en-US" sz="2400" dirty="0"/>
              <a:t>，我們把一個用戶的留言當作一個物件</a:t>
            </a:r>
            <a:endParaRPr lang="en-US" altLang="zh-TW" sz="2400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308A72-A984-4155-8747-A48E1FF8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88" y="1219200"/>
            <a:ext cx="4650289" cy="34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41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8" y="4919125"/>
            <a:ext cx="11129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我們再從</a:t>
            </a:r>
            <a:r>
              <a:rPr lang="en-US" altLang="zh-TW" sz="2400" dirty="0">
                <a:solidFill>
                  <a:srgbClr val="FF0000"/>
                </a:solidFill>
              </a:rPr>
              <a:t>reply</a:t>
            </a:r>
            <a:r>
              <a:rPr lang="zh-TW" altLang="en-US" sz="2400" dirty="0"/>
              <a:t>去尋找下面的</a:t>
            </a:r>
            <a:r>
              <a:rPr lang="en-US" altLang="zh-TW" sz="2400" dirty="0"/>
              <a:t>4</a:t>
            </a:r>
            <a:r>
              <a:rPr lang="zh-TW" altLang="en-US" sz="2400" dirty="0"/>
              <a:t>個</a:t>
            </a:r>
            <a:r>
              <a:rPr lang="en-US" altLang="zh-TW" sz="2400" dirty="0"/>
              <a:t>&lt;span&gt;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再依序填入字典</a:t>
            </a:r>
            <a:r>
              <a:rPr lang="en-US" altLang="zh-TW" sz="2400" dirty="0"/>
              <a:t>(</a:t>
            </a:r>
            <a:r>
              <a:rPr lang="zh-TW" altLang="en-US" sz="2400" dirty="0"/>
              <a:t>因為有些前後有空格所以擷取</a:t>
            </a:r>
            <a:r>
              <a:rPr lang="en-US" altLang="zh-TW" sz="2400" dirty="0" err="1"/>
              <a:t>subString</a:t>
            </a:r>
            <a:r>
              <a:rPr lang="en-US" altLang="zh-TW" sz="2400" dirty="0"/>
              <a:t>)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最後再把做好的物件加入</a:t>
            </a:r>
            <a:r>
              <a:rPr lang="en-US" altLang="zh-TW" sz="2400" dirty="0" err="1">
                <a:solidFill>
                  <a:srgbClr val="FF0000"/>
                </a:solidFill>
              </a:rPr>
              <a:t>messagesObjs</a:t>
            </a:r>
            <a:r>
              <a:rPr lang="en-US" altLang="zh-TW" sz="2400" dirty="0">
                <a:solidFill>
                  <a:srgbClr val="FF0000"/>
                </a:solidFill>
              </a:rPr>
              <a:t>(list)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308A72-A984-4155-8747-A48E1FF8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88" y="1219200"/>
            <a:ext cx="4650289" cy="34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0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8296977" y="6297625"/>
            <a:ext cx="3674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5050"/>
                </a:solidFill>
              </a:rPr>
              <a:t>(</a:t>
            </a:r>
            <a:r>
              <a:rPr lang="zh-TW" altLang="en-US" dirty="0">
                <a:solidFill>
                  <a:srgbClr val="FF5050"/>
                </a:solidFill>
              </a:rPr>
              <a:t>程式碼都在</a:t>
            </a:r>
            <a:r>
              <a:rPr lang="en-US" altLang="zh-TW" dirty="0">
                <a:solidFill>
                  <a:srgbClr val="0070C0"/>
                </a:solidFill>
              </a:rPr>
              <a:t>if </a:t>
            </a:r>
            <a:r>
              <a:rPr lang="en-US" altLang="zh-TW" dirty="0" err="1">
                <a:solidFill>
                  <a:srgbClr val="0070C0"/>
                </a:solidFill>
              </a:rPr>
              <a:t>title.a</a:t>
            </a:r>
            <a:r>
              <a:rPr lang="en-US" altLang="zh-TW" dirty="0">
                <a:solidFill>
                  <a:srgbClr val="0070C0"/>
                </a:solidFill>
              </a:rPr>
              <a:t> != None:</a:t>
            </a:r>
            <a:r>
              <a:rPr lang="zh-TW" altLang="en-US" dirty="0">
                <a:solidFill>
                  <a:srgbClr val="FF5050"/>
                </a:solidFill>
              </a:rPr>
              <a:t>之內</a:t>
            </a:r>
            <a:r>
              <a:rPr lang="en-US" altLang="zh-TW" dirty="0">
                <a:solidFill>
                  <a:srgbClr val="FF5050"/>
                </a:solidFill>
              </a:rPr>
              <a:t>)!!</a:t>
            </a:r>
            <a:endParaRPr lang="zh-TW" altLang="en-US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295399" y="4853970"/>
            <a:ext cx="11129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當我們處理完這篇文章的所有留言後，把</a:t>
            </a:r>
            <a:r>
              <a:rPr lang="en-US" altLang="zh-TW" sz="2400" dirty="0" err="1">
                <a:solidFill>
                  <a:srgbClr val="FF0000"/>
                </a:solidFill>
              </a:rPr>
              <a:t>messageObjs</a:t>
            </a:r>
            <a:r>
              <a:rPr lang="zh-TW" altLang="en-US" sz="2400" dirty="0"/>
              <a:t>放入字典</a:t>
            </a:r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如果沒有留言則放入空</a:t>
            </a:r>
            <a:r>
              <a:rPr lang="en-US" altLang="zh-TW" sz="2400" dirty="0"/>
              <a:t>list</a:t>
            </a: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現在我們處理完一篇文章了</a:t>
            </a:r>
            <a:endParaRPr lang="en-US" altLang="zh-TW" sz="2400" dirty="0"/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把</a:t>
            </a:r>
            <a:r>
              <a:rPr lang="en-US" altLang="zh-TW" sz="2400" dirty="0" err="1">
                <a:solidFill>
                  <a:srgbClr val="FF0000"/>
                </a:solidFill>
              </a:rPr>
              <a:t>dic</a:t>
            </a:r>
            <a:r>
              <a:rPr lang="en-US" altLang="zh-TW" sz="2400" dirty="0"/>
              <a:t>(</a:t>
            </a:r>
            <a:r>
              <a:rPr lang="zh-TW" altLang="en-US" sz="2400" dirty="0"/>
              <a:t>最終做好的物件</a:t>
            </a:r>
            <a:r>
              <a:rPr lang="en-US" altLang="zh-TW" sz="2400" dirty="0"/>
              <a:t>)</a:t>
            </a:r>
            <a:r>
              <a:rPr lang="zh-TW" altLang="en-US" sz="2400" dirty="0"/>
              <a:t>加入</a:t>
            </a:r>
            <a:r>
              <a:rPr lang="en-US" altLang="zh-TW" sz="2400" dirty="0" err="1">
                <a:solidFill>
                  <a:srgbClr val="FF0000"/>
                </a:solidFill>
              </a:rPr>
              <a:t>writeDATA</a:t>
            </a:r>
            <a:r>
              <a:rPr lang="en-US" altLang="zh-TW" sz="2400" dirty="0"/>
              <a:t>(</a:t>
            </a:r>
            <a:r>
              <a:rPr lang="zh-TW" altLang="en-US" sz="2400" dirty="0"/>
              <a:t>先前建立的</a:t>
            </a:r>
            <a:r>
              <a:rPr lang="en-US" altLang="zh-TW" sz="2400" dirty="0"/>
              <a:t>list)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8308A72-A984-4155-8747-A48E1FF80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688" y="1219200"/>
            <a:ext cx="4650289" cy="34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21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ED8485-503D-4009-80D7-BFC8A05A6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06" y="2357055"/>
            <a:ext cx="7472942" cy="42035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E600B38-E2BD-4F55-B0E6-C675B5E68052}"/>
              </a:ext>
            </a:extLst>
          </p:cNvPr>
          <p:cNvSpPr txBox="1"/>
          <p:nvPr/>
        </p:nvSpPr>
        <p:spPr>
          <a:xfrm>
            <a:off x="1295399" y="1372629"/>
            <a:ext cx="74719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/>
              <a:t>我們能很直接觀察到是</a:t>
            </a:r>
            <a:r>
              <a:rPr lang="en-US" altLang="zh-TW" sz="2400" dirty="0">
                <a:solidFill>
                  <a:srgbClr val="FF9900"/>
                </a:solidFill>
              </a:rPr>
              <a:t>&lt;a&gt;</a:t>
            </a:r>
            <a:r>
              <a:rPr lang="zh-TW" altLang="en-US" sz="2400" dirty="0"/>
              <a:t>標籤且內容是</a:t>
            </a:r>
            <a:r>
              <a:rPr lang="en-US" altLang="zh-TW" sz="2400" dirty="0">
                <a:solidFill>
                  <a:srgbClr val="0070C0"/>
                </a:solidFill>
              </a:rPr>
              <a:t>”&lt;</a:t>
            </a:r>
            <a:r>
              <a:rPr lang="zh-TW" altLang="en-US" sz="2400" dirty="0">
                <a:solidFill>
                  <a:srgbClr val="0070C0"/>
                </a:solidFill>
              </a:rPr>
              <a:t> 上頁</a:t>
            </a:r>
            <a:r>
              <a:rPr lang="en-US" altLang="zh-TW" sz="2400" dirty="0">
                <a:solidFill>
                  <a:srgbClr val="0070C0"/>
                </a:solidFill>
              </a:rPr>
              <a:t>”</a:t>
            </a:r>
            <a:r>
              <a:rPr lang="zh-TW" altLang="en-US" sz="2400" dirty="0"/>
              <a:t>的</a:t>
            </a:r>
            <a:r>
              <a:rPr lang="en-US" altLang="zh-TW" sz="2400" dirty="0"/>
              <a:t>tag</a:t>
            </a:r>
          </a:p>
          <a:p>
            <a:r>
              <a:rPr lang="zh-TW" altLang="en-US" sz="2400" dirty="0"/>
              <a:t>裡面的</a:t>
            </a:r>
            <a:r>
              <a:rPr lang="en-US" altLang="zh-TW" sz="2400" dirty="0">
                <a:solidFill>
                  <a:srgbClr val="FF9900"/>
                </a:solidFill>
              </a:rPr>
              <a:t>”</a:t>
            </a:r>
            <a:r>
              <a:rPr lang="en-US" altLang="zh-TW" sz="2400" dirty="0" err="1">
                <a:solidFill>
                  <a:srgbClr val="FF9900"/>
                </a:solidFill>
              </a:rPr>
              <a:t>href</a:t>
            </a:r>
            <a:r>
              <a:rPr lang="en-US" altLang="zh-TW" sz="2400" dirty="0">
                <a:solidFill>
                  <a:srgbClr val="FF9900"/>
                </a:solidFill>
              </a:rPr>
              <a:t>”</a:t>
            </a:r>
            <a:r>
              <a:rPr lang="zh-TW" altLang="en-US" sz="2400" dirty="0"/>
              <a:t>有著上一頁網址</a:t>
            </a:r>
          </a:p>
        </p:txBody>
      </p:sp>
    </p:spTree>
    <p:extLst>
      <p:ext uri="{BB962C8B-B14F-4D97-AF65-F5344CB8AC3E}">
        <p14:creationId xmlns:p14="http://schemas.microsoft.com/office/powerpoint/2010/main" val="26311976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</a:t>
            </a:r>
            <a:endParaRPr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C0C8AA0-89C2-4B3E-84BA-B7AC531F2B20}"/>
              </a:ext>
            </a:extLst>
          </p:cNvPr>
          <p:cNvSpPr txBox="1"/>
          <p:nvPr/>
        </p:nvSpPr>
        <p:spPr>
          <a:xfrm>
            <a:off x="5497216" y="527535"/>
            <a:ext cx="437632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i="1" u="sng" dirty="0">
                <a:solidFill>
                  <a:srgbClr val="FF5050"/>
                </a:solidFill>
              </a:rPr>
              <a:t>(</a:t>
            </a:r>
            <a:r>
              <a:rPr lang="zh-TW" altLang="en-US" sz="2400" b="1" i="1" u="sng" dirty="0">
                <a:solidFill>
                  <a:srgbClr val="FF5050"/>
                </a:solidFill>
              </a:rPr>
              <a:t>現在已跳脫 </a:t>
            </a:r>
            <a:r>
              <a:rPr lang="en-US" altLang="zh-TW" sz="2400" b="1" i="1" u="sng" dirty="0">
                <a:solidFill>
                  <a:srgbClr val="0070C0"/>
                </a:solidFill>
              </a:rPr>
              <a:t>if </a:t>
            </a:r>
            <a:r>
              <a:rPr lang="en-US" altLang="zh-TW" sz="2400" b="1" i="1" u="sng" dirty="0" err="1">
                <a:solidFill>
                  <a:srgbClr val="0070C0"/>
                </a:solidFill>
              </a:rPr>
              <a:t>title.a</a:t>
            </a:r>
            <a:r>
              <a:rPr lang="en-US" altLang="zh-TW" sz="2400" b="1" i="1" u="sng" dirty="0">
                <a:solidFill>
                  <a:srgbClr val="0070C0"/>
                </a:solidFill>
              </a:rPr>
              <a:t> != None:</a:t>
            </a:r>
            <a:r>
              <a:rPr lang="zh-TW" altLang="en-US" sz="2400" b="1" i="1" u="sng" dirty="0">
                <a:solidFill>
                  <a:srgbClr val="0070C0"/>
                </a:solidFill>
              </a:rPr>
              <a:t> </a:t>
            </a:r>
            <a:r>
              <a:rPr lang="en-US" altLang="zh-TW" sz="2400" b="1" i="1" u="sng" dirty="0">
                <a:solidFill>
                  <a:srgbClr val="FF5050"/>
                </a:solidFill>
              </a:rPr>
              <a:t>)!!</a:t>
            </a:r>
            <a:endParaRPr lang="zh-TW" altLang="en-US" sz="2400" b="1" i="1" u="sng" dirty="0">
              <a:solidFill>
                <a:srgbClr val="FF5050"/>
              </a:solidFill>
            </a:endParaRP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A94E859-C910-49FC-9F8B-F8466C46FF93}"/>
              </a:ext>
            </a:extLst>
          </p:cNvPr>
          <p:cNvSpPr txBox="1"/>
          <p:nvPr/>
        </p:nvSpPr>
        <p:spPr>
          <a:xfrm>
            <a:off x="1455655" y="4455787"/>
            <a:ext cx="111291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我們去尋找</a:t>
            </a:r>
            <a:r>
              <a:rPr lang="en-US" altLang="zh-TW" sz="2400" dirty="0">
                <a:solidFill>
                  <a:srgbClr val="FF9900"/>
                </a:solidFill>
              </a:rPr>
              <a:t>&lt;a&gt;</a:t>
            </a:r>
            <a:r>
              <a:rPr lang="zh-TW" altLang="en-US" sz="2400" dirty="0"/>
              <a:t>標籤並且裡面的字串是</a:t>
            </a:r>
            <a:r>
              <a:rPr lang="en-US" altLang="zh-TW" sz="2400" dirty="0">
                <a:solidFill>
                  <a:srgbClr val="FF9900"/>
                </a:solidFill>
              </a:rPr>
              <a:t>”&lt; </a:t>
            </a:r>
            <a:r>
              <a:rPr lang="zh-TW" altLang="en-US" sz="2400" dirty="0">
                <a:solidFill>
                  <a:srgbClr val="FF9900"/>
                </a:solidFill>
              </a:rPr>
              <a:t>上頁</a:t>
            </a:r>
            <a:r>
              <a:rPr lang="en-US" altLang="zh-TW" sz="2400" dirty="0">
                <a:solidFill>
                  <a:srgbClr val="FF9900"/>
                </a:solidFill>
              </a:rPr>
              <a:t>”</a:t>
            </a:r>
            <a:r>
              <a:rPr lang="en-US" altLang="zh-TW" sz="2400" dirty="0">
                <a:solidFill>
                  <a:srgbClr val="FF5050"/>
                </a:solidFill>
              </a:rPr>
              <a:t>  (</a:t>
            </a:r>
            <a:r>
              <a:rPr lang="zh-TW" altLang="en-US" sz="2400" dirty="0">
                <a:solidFill>
                  <a:srgbClr val="FF5050"/>
                </a:solidFill>
              </a:rPr>
              <a:t>注意</a:t>
            </a:r>
            <a:r>
              <a:rPr lang="en-US" altLang="zh-TW" sz="2400" dirty="0">
                <a:solidFill>
                  <a:srgbClr val="FF5050"/>
                </a:solidFill>
              </a:rPr>
              <a:t>:</a:t>
            </a:r>
            <a:r>
              <a:rPr lang="zh-TW" altLang="en-US" sz="2400" dirty="0">
                <a:solidFill>
                  <a:srgbClr val="FF5050"/>
                </a:solidFill>
              </a:rPr>
              <a:t>要從</a:t>
            </a:r>
            <a:r>
              <a:rPr lang="en-US" altLang="zh-TW" sz="2400" b="1" dirty="0">
                <a:solidFill>
                  <a:srgbClr val="FF5050"/>
                </a:solidFill>
              </a:rPr>
              <a:t>root</a:t>
            </a:r>
            <a:r>
              <a:rPr lang="zh-TW" altLang="en-US" sz="2400" dirty="0">
                <a:solidFill>
                  <a:srgbClr val="FF5050"/>
                </a:solidFill>
              </a:rPr>
              <a:t>找</a:t>
            </a:r>
            <a:r>
              <a:rPr lang="en-US" altLang="zh-TW" sz="2400" dirty="0">
                <a:solidFill>
                  <a:srgbClr val="FF5050"/>
                </a:solidFill>
              </a:rPr>
              <a:t>)</a:t>
            </a:r>
          </a:p>
          <a:p>
            <a:endParaRPr lang="en-US" altLang="zh-TW" sz="2400" dirty="0">
              <a:solidFill>
                <a:srgbClr val="FF9900"/>
              </a:solidFill>
            </a:endParaRPr>
          </a:p>
          <a:p>
            <a:r>
              <a:rPr lang="en-US" altLang="zh-TW" sz="2400" dirty="0"/>
              <a:t>■</a:t>
            </a:r>
            <a:r>
              <a:rPr lang="zh-TW" altLang="en-US" sz="2400" dirty="0"/>
              <a:t>再回傳 </a:t>
            </a:r>
            <a:r>
              <a:rPr lang="en-US" altLang="zh-TW" sz="2400" dirty="0">
                <a:hlinkClick r:id="rId2"/>
              </a:rPr>
              <a:t>http://www.ptt.cc/</a:t>
            </a:r>
            <a:r>
              <a:rPr lang="en-US" altLang="zh-TW" sz="2400" dirty="0"/>
              <a:t> + </a:t>
            </a:r>
            <a:r>
              <a:rPr lang="zh-TW" altLang="en-US" sz="2400" dirty="0"/>
              <a:t>裡面的</a:t>
            </a:r>
            <a:r>
              <a:rPr lang="en-US" altLang="zh-TW" sz="2400" dirty="0" err="1">
                <a:solidFill>
                  <a:srgbClr val="FF9900"/>
                </a:solidFill>
              </a:rPr>
              <a:t>href</a:t>
            </a:r>
            <a:r>
              <a:rPr lang="zh-TW" altLang="en-US" sz="2400" dirty="0"/>
              <a:t>就完成回傳了</a:t>
            </a:r>
            <a:r>
              <a:rPr lang="en-US" altLang="zh-TW" sz="2400" dirty="0"/>
              <a:t>!!</a:t>
            </a:r>
            <a:endParaRPr lang="en-US" altLang="zh-TW" sz="2400" dirty="0">
              <a:solidFill>
                <a:srgbClr val="FF99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F92AD6-ABDB-4EDF-A878-B6CAAF60E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780" y="1219200"/>
            <a:ext cx="5524827" cy="28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90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399" y="391160"/>
            <a:ext cx="10572549" cy="828040"/>
          </a:xfrm>
        </p:spPr>
        <p:txBody>
          <a:bodyPr>
            <a:norm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result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97E0907-D365-4D54-81BD-D25B32B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9" y="1414020"/>
            <a:ext cx="10472740" cy="459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38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0">
            <a:extLst>
              <a:ext uri="{FF2B5EF4-FFF2-40B4-BE49-F238E27FC236}">
                <a16:creationId xmlns:a16="http://schemas.microsoft.com/office/drawing/2014/main" id="{E683773F-8B9F-4A0C-B432-84C504C0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zh-TW" altLang="en-US" sz="9600" b="1" dirty="0">
                <a:solidFill>
                  <a:srgbClr val="0070C0"/>
                </a:solidFill>
              </a:rPr>
              <a:t>完</a:t>
            </a:r>
          </a:p>
        </p:txBody>
      </p:sp>
    </p:spTree>
    <p:extLst>
      <p:ext uri="{BB962C8B-B14F-4D97-AF65-F5344CB8AC3E}">
        <p14:creationId xmlns:p14="http://schemas.microsoft.com/office/powerpoint/2010/main" val="880603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 </a:t>
            </a:r>
            <a:endParaRPr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A77514-97FB-4F05-8D6D-40486201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9674957" cy="143576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EC5469-01F8-4E5D-8A24-7754F9811872}"/>
              </a:ext>
            </a:extLst>
          </p:cNvPr>
          <p:cNvSpPr txBox="1"/>
          <p:nvPr/>
        </p:nvSpPr>
        <p:spPr>
          <a:xfrm>
            <a:off x="1295401" y="2846021"/>
            <a:ext cx="108230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我們用先前</a:t>
            </a:r>
            <a:r>
              <a:rPr lang="en-US" altLang="zh-TW" sz="2400" dirty="0"/>
              <a:t>import</a:t>
            </a:r>
            <a:r>
              <a:rPr lang="zh-TW" altLang="en-US" sz="2400" dirty="0"/>
              <a:t>的</a:t>
            </a:r>
            <a:r>
              <a:rPr lang="en-US" altLang="zh-TW" sz="2400" dirty="0">
                <a:solidFill>
                  <a:srgbClr val="0070C0"/>
                </a:solidFill>
              </a:rPr>
              <a:t>request(</a:t>
            </a:r>
            <a:r>
              <a:rPr lang="en-US" altLang="zh-TW" sz="2400" dirty="0" err="1">
                <a:solidFill>
                  <a:srgbClr val="0070C0"/>
                </a:solidFill>
              </a:rPr>
              <a:t>urllib.request</a:t>
            </a:r>
            <a:r>
              <a:rPr lang="en-US" altLang="zh-TW" sz="2400" dirty="0">
                <a:solidFill>
                  <a:srgbClr val="0070C0"/>
                </a:solidFill>
              </a:rPr>
              <a:t>)</a:t>
            </a:r>
            <a:r>
              <a:rPr lang="zh-TW" altLang="en-US" sz="2400" dirty="0"/>
              <a:t>去向傳入的 </a:t>
            </a:r>
            <a:r>
              <a:rPr lang="en-US" altLang="zh-TW" sz="2400" dirty="0" err="1"/>
              <a:t>url</a:t>
            </a:r>
            <a:r>
              <a:rPr lang="en-US" altLang="zh-TW" sz="2400" dirty="0"/>
              <a:t> </a:t>
            </a:r>
            <a:r>
              <a:rPr lang="zh-TW" altLang="en-US" sz="2400" dirty="0"/>
              <a:t>發送請求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 </a:t>
            </a:r>
            <a:r>
              <a:rPr lang="zh-TW" altLang="en-US" sz="2400" dirty="0"/>
              <a:t>比較特別的是第二個參數 </a:t>
            </a:r>
            <a:r>
              <a:rPr lang="en-US" altLang="zh-TW" sz="2400" dirty="0">
                <a:solidFill>
                  <a:srgbClr val="FF0000"/>
                </a:solidFill>
              </a:rPr>
              <a:t>headers</a:t>
            </a:r>
            <a:r>
              <a:rPr lang="zh-TW" altLang="en-US" sz="2400" dirty="0"/>
              <a:t> ， </a:t>
            </a:r>
            <a:r>
              <a:rPr lang="en-US" altLang="zh-TW" sz="2400" dirty="0">
                <a:solidFill>
                  <a:srgbClr val="FF0000"/>
                </a:solidFill>
              </a:rPr>
              <a:t>headers</a:t>
            </a:r>
            <a:r>
              <a:rPr lang="zh-TW" altLang="en-US" sz="2400" dirty="0"/>
              <a:t>是</a:t>
            </a:r>
            <a:r>
              <a:rPr lang="en-US" altLang="zh-TW" sz="2400" dirty="0"/>
              <a:t>HTTP</a:t>
            </a:r>
            <a:r>
              <a:rPr lang="zh-TW" altLang="en-US" sz="2400" dirty="0"/>
              <a:t>請求和相應的核心，它       承載了關於用戶端流覽器、請求頁面、伺服器等相關的資訊</a:t>
            </a:r>
            <a:endParaRPr lang="en-US" altLang="zh-TW" sz="2400" dirty="0"/>
          </a:p>
          <a:p>
            <a:endParaRPr lang="en-US" altLang="zh-TW" sz="2400" dirty="0"/>
          </a:p>
          <a:p>
            <a:r>
              <a:rPr lang="en-US" altLang="zh-TW" sz="2400" dirty="0"/>
              <a:t>■ </a:t>
            </a:r>
            <a:r>
              <a:rPr lang="zh-TW" altLang="en-US" sz="2400" dirty="0"/>
              <a:t>因為網站不會想要別人用程式去抓取資料，所以我們要盡可能模仿普通的使用者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41861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en-US" altLang="zh-TW" b="1" dirty="0" err="1">
                <a:solidFill>
                  <a:srgbClr val="FF0000"/>
                </a:solidFill>
              </a:rPr>
              <a:t>getWebData</a:t>
            </a:r>
            <a:r>
              <a:rPr lang="en-US" altLang="zh-TW" b="1" dirty="0">
                <a:solidFill>
                  <a:srgbClr val="FF0000"/>
                </a:solidFill>
              </a:rPr>
              <a:t>(</a:t>
            </a:r>
            <a:r>
              <a:rPr lang="en-US" altLang="zh-TW" b="1" dirty="0" err="1">
                <a:solidFill>
                  <a:srgbClr val="FF0000"/>
                </a:solidFill>
              </a:rPr>
              <a:t>url</a:t>
            </a:r>
            <a:r>
              <a:rPr lang="en-US" altLang="zh-TW" b="1" dirty="0">
                <a:solidFill>
                  <a:srgbClr val="FF0000"/>
                </a:solidFill>
              </a:rPr>
              <a:t>) </a:t>
            </a:r>
            <a:endParaRPr lang="zh-TW" altLang="en-US" b="1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9A77514-97FB-4F05-8D6D-40486201B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219200"/>
            <a:ext cx="9674957" cy="143576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EC5469-01F8-4E5D-8A24-7754F9811872}"/>
              </a:ext>
            </a:extLst>
          </p:cNvPr>
          <p:cNvSpPr txBox="1"/>
          <p:nvPr/>
        </p:nvSpPr>
        <p:spPr>
          <a:xfrm>
            <a:off x="1295400" y="3328556"/>
            <a:ext cx="1082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 </a:t>
            </a:r>
            <a:r>
              <a:rPr lang="zh-TW" altLang="en-US" sz="2400" dirty="0"/>
              <a:t>我們先來看第二行的</a:t>
            </a:r>
            <a:r>
              <a:rPr lang="en-US" altLang="zh-TW" sz="2400" dirty="0">
                <a:solidFill>
                  <a:srgbClr val="FF9900"/>
                </a:solidFill>
              </a:rPr>
              <a:t>”User-Agent”</a:t>
            </a:r>
            <a:r>
              <a:rPr lang="zh-TW" altLang="en-US" sz="2400" dirty="0"/>
              <a:t>，</a:t>
            </a:r>
            <a:r>
              <a:rPr lang="en-US" altLang="zh-TW" sz="2400" dirty="0">
                <a:solidFill>
                  <a:srgbClr val="FF9900"/>
                </a:solidFill>
              </a:rPr>
              <a:t>User-Agent</a:t>
            </a:r>
            <a:r>
              <a:rPr lang="zh-TW" altLang="en-US" sz="2400" dirty="0"/>
              <a:t>會告訴網站它是透過什麼工具（瀏覽器名稱、瀏覽器版本號、渲染引擎、操作系統）發送請求的，就可以騙過網站是普通人在使用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6273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zh-TW" altLang="en-US" b="1" dirty="0"/>
              <a:t>如何獲取</a:t>
            </a:r>
            <a:r>
              <a:rPr lang="en-US" altLang="zh-TW" dirty="0">
                <a:solidFill>
                  <a:srgbClr val="FF9900"/>
                </a:solidFill>
              </a:rPr>
              <a:t>User-Agent</a:t>
            </a:r>
            <a:r>
              <a:rPr lang="en-US" altLang="zh-TW" dirty="0">
                <a:solidFill>
                  <a:schemeClr val="tx1"/>
                </a:solidFill>
              </a:rPr>
              <a:t>?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6FFAB89-B8C2-4D3D-83BB-49C2927D5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13037"/>
            <a:ext cx="8321040" cy="4680585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D498691-E6EB-4F29-AE62-D48E368D8287}"/>
              </a:ext>
            </a:extLst>
          </p:cNvPr>
          <p:cNvSpPr txBox="1"/>
          <p:nvPr/>
        </p:nvSpPr>
        <p:spPr>
          <a:xfrm>
            <a:off x="1295400" y="1335286"/>
            <a:ext cx="673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在</a:t>
            </a:r>
            <a:r>
              <a:rPr lang="en-US" altLang="zh-TW" sz="2400" dirty="0"/>
              <a:t>google chrome</a:t>
            </a:r>
            <a:r>
              <a:rPr lang="zh-TW" altLang="en-US" sz="2400" dirty="0"/>
              <a:t>按下</a:t>
            </a:r>
            <a:r>
              <a:rPr lang="en-US" altLang="zh-TW" sz="2400" dirty="0">
                <a:solidFill>
                  <a:srgbClr val="FF0000"/>
                </a:solidFill>
              </a:rPr>
              <a:t>F12</a:t>
            </a:r>
            <a:r>
              <a:rPr lang="zh-TW" altLang="en-US" sz="2400" dirty="0"/>
              <a:t>會跳出開發人員工具</a:t>
            </a:r>
          </a:p>
        </p:txBody>
      </p:sp>
    </p:spTree>
    <p:extLst>
      <p:ext uri="{BB962C8B-B14F-4D97-AF65-F5344CB8AC3E}">
        <p14:creationId xmlns:p14="http://schemas.microsoft.com/office/powerpoint/2010/main" val="1141877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zh-TW" altLang="en-US" b="1" dirty="0"/>
              <a:t>如何獲取</a:t>
            </a:r>
            <a:r>
              <a:rPr lang="en-US" altLang="zh-TW" dirty="0">
                <a:solidFill>
                  <a:srgbClr val="FF9900"/>
                </a:solidFill>
              </a:rPr>
              <a:t>User-Agent</a:t>
            </a:r>
            <a:r>
              <a:rPr lang="en-US" altLang="zh-TW" dirty="0">
                <a:solidFill>
                  <a:schemeClr val="tx1"/>
                </a:solidFill>
              </a:rPr>
              <a:t>?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498691-E6EB-4F29-AE62-D48E368D8287}"/>
              </a:ext>
            </a:extLst>
          </p:cNvPr>
          <p:cNvSpPr txBox="1"/>
          <p:nvPr/>
        </p:nvSpPr>
        <p:spPr>
          <a:xfrm>
            <a:off x="1295400" y="1401117"/>
            <a:ext cx="673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點選上方的</a:t>
            </a:r>
            <a:r>
              <a:rPr lang="en-US" altLang="zh-TW" sz="2400" dirty="0">
                <a:solidFill>
                  <a:srgbClr val="FF0000"/>
                </a:solidFill>
              </a:rPr>
              <a:t>Network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991565F-A452-43AE-9983-7A8B8C2B5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920" y="2044700"/>
            <a:ext cx="8493760" cy="47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1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zh-TW" altLang="en-US" b="1" dirty="0"/>
              <a:t>如何獲取</a:t>
            </a:r>
            <a:r>
              <a:rPr lang="en-US" altLang="zh-TW" dirty="0">
                <a:solidFill>
                  <a:srgbClr val="FF9900"/>
                </a:solidFill>
              </a:rPr>
              <a:t>User-Agent</a:t>
            </a:r>
            <a:r>
              <a:rPr lang="en-US" altLang="zh-TW" dirty="0">
                <a:solidFill>
                  <a:schemeClr val="tx1"/>
                </a:solidFill>
              </a:rPr>
              <a:t>?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498691-E6EB-4F29-AE62-D48E368D8287}"/>
              </a:ext>
            </a:extLst>
          </p:cNvPr>
          <p:cNvSpPr txBox="1"/>
          <p:nvPr/>
        </p:nvSpPr>
        <p:spPr>
          <a:xfrm>
            <a:off x="1295400" y="1401117"/>
            <a:ext cx="673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刷新頁面後找尋資源吃最多的 </a:t>
            </a:r>
            <a:r>
              <a:rPr lang="en-US" altLang="zh-TW" sz="2400" dirty="0">
                <a:solidFill>
                  <a:srgbClr val="FF0000"/>
                </a:solidFill>
              </a:rPr>
              <a:t>index.html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5FCA4C-8CCA-4236-92E2-42CB391FC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280" y="2044699"/>
            <a:ext cx="84328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0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B2F4C229-04EB-44C2-AC5B-2F88EEFC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391160"/>
            <a:ext cx="9601200" cy="828040"/>
          </a:xfrm>
        </p:spPr>
        <p:txBody>
          <a:bodyPr/>
          <a:lstStyle/>
          <a:p>
            <a:r>
              <a:rPr lang="zh-TW" altLang="en-US" b="1" dirty="0"/>
              <a:t>如何獲取</a:t>
            </a:r>
            <a:r>
              <a:rPr lang="en-US" altLang="zh-TW" dirty="0">
                <a:solidFill>
                  <a:srgbClr val="FF9900"/>
                </a:solidFill>
              </a:rPr>
              <a:t>User-Agent</a:t>
            </a:r>
            <a:r>
              <a:rPr lang="en-US" altLang="zh-TW" dirty="0">
                <a:solidFill>
                  <a:schemeClr val="tx1"/>
                </a:solidFill>
              </a:rPr>
              <a:t>?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D498691-E6EB-4F29-AE62-D48E368D8287}"/>
              </a:ext>
            </a:extLst>
          </p:cNvPr>
          <p:cNvSpPr txBox="1"/>
          <p:nvPr/>
        </p:nvSpPr>
        <p:spPr>
          <a:xfrm>
            <a:off x="1295400" y="1401117"/>
            <a:ext cx="10633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■</a:t>
            </a:r>
            <a:r>
              <a:rPr lang="zh-TW" altLang="en-US" sz="2400" dirty="0"/>
              <a:t>滑到最下面就能找到</a:t>
            </a:r>
            <a:r>
              <a:rPr lang="en-US" altLang="zh-TW" sz="2400" dirty="0">
                <a:solidFill>
                  <a:srgbClr val="FF9900"/>
                </a:solidFill>
              </a:rPr>
              <a:t>User-Agent</a:t>
            </a:r>
            <a:r>
              <a:rPr lang="zh-TW" altLang="en-US" sz="2400" dirty="0"/>
              <a:t>，複製後做為我們的</a:t>
            </a:r>
            <a:r>
              <a:rPr lang="en-US" altLang="zh-TW" sz="2400" dirty="0"/>
              <a:t>headers</a:t>
            </a:r>
            <a:r>
              <a:rPr lang="zh-TW" altLang="en-US" sz="2400" dirty="0"/>
              <a:t>資料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B1211D1-8A6B-4014-A3CA-9EBD83501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9" y="2044699"/>
            <a:ext cx="8118969" cy="456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62230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278</TotalTime>
  <Words>1706</Words>
  <Application>Microsoft Office PowerPoint</Application>
  <PresentationFormat>寬螢幕</PresentationFormat>
  <Paragraphs>158</Paragraphs>
  <Slides>38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38</vt:i4>
      </vt:variant>
    </vt:vector>
  </HeadingPairs>
  <TitlesOfParts>
    <vt:vector size="41" baseType="lpstr">
      <vt:lpstr>微軟正黑體</vt:lpstr>
      <vt:lpstr>Franklin Gothic Book</vt:lpstr>
      <vt:lpstr>裁剪</vt:lpstr>
      <vt:lpstr>PYTHON爬蟲教學</vt:lpstr>
      <vt:lpstr>import所需要的工具</vt:lpstr>
      <vt:lpstr>PowerPoint 簡報</vt:lpstr>
      <vt:lpstr>getWebData(url) </vt:lpstr>
      <vt:lpstr>getWebData(url) </vt:lpstr>
      <vt:lpstr>如何獲取User-Agent?</vt:lpstr>
      <vt:lpstr>如何獲取User-Agent?</vt:lpstr>
      <vt:lpstr>如何獲取User-Agent?</vt:lpstr>
      <vt:lpstr>如何獲取User-Agent?</vt:lpstr>
      <vt:lpstr>getWebData(url) </vt:lpstr>
      <vt:lpstr>“cookie” : “over18=1”</vt:lpstr>
      <vt:lpstr>“cookie” : “over18=1”</vt:lpstr>
      <vt:lpstr>getWebData(url) </vt:lpstr>
      <vt:lpstr>getWebData(url) 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getWebData(url)</vt:lpstr>
      <vt:lpstr>result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王旻玄</dc:creator>
  <cp:lastModifiedBy>王旻玄</cp:lastModifiedBy>
  <cp:revision>37</cp:revision>
  <dcterms:created xsi:type="dcterms:W3CDTF">2021-03-07T13:54:07Z</dcterms:created>
  <dcterms:modified xsi:type="dcterms:W3CDTF">2021-03-08T17:13:53Z</dcterms:modified>
</cp:coreProperties>
</file>